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7" r:id="rId1"/>
  </p:sldMasterIdLst>
  <p:notesMasterIdLst>
    <p:notesMasterId r:id="rId17"/>
  </p:notesMasterIdLst>
  <p:handoutMasterIdLst>
    <p:handoutMasterId r:id="rId18"/>
  </p:handoutMasterIdLst>
  <p:sldIdLst>
    <p:sldId id="305" r:id="rId2"/>
    <p:sldId id="352" r:id="rId3"/>
    <p:sldId id="353" r:id="rId4"/>
    <p:sldId id="350" r:id="rId5"/>
    <p:sldId id="331" r:id="rId6"/>
    <p:sldId id="330" r:id="rId7"/>
    <p:sldId id="347" r:id="rId8"/>
    <p:sldId id="312" r:id="rId9"/>
    <p:sldId id="339" r:id="rId10"/>
    <p:sldId id="346" r:id="rId11"/>
    <p:sldId id="333" r:id="rId12"/>
    <p:sldId id="345" r:id="rId13"/>
    <p:sldId id="324" r:id="rId14"/>
    <p:sldId id="351" r:id="rId15"/>
    <p:sldId id="348"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FA00"/>
    <a:srgbClr val="D5FC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93" autoAdjust="0"/>
    <p:restoredTop sz="86395" autoAdjust="0"/>
  </p:normalViewPr>
  <p:slideViewPr>
    <p:cSldViewPr>
      <p:cViewPr>
        <p:scale>
          <a:sx n="147" d="100"/>
          <a:sy n="147" d="100"/>
        </p:scale>
        <p:origin x="-80" y="2160"/>
      </p:cViewPr>
      <p:guideLst>
        <p:guide orient="horz" pos="2160"/>
        <p:guide pos="2880"/>
      </p:guideLst>
    </p:cSldViewPr>
  </p:slideViewPr>
  <p:outlineViewPr>
    <p:cViewPr>
      <p:scale>
        <a:sx n="33" d="100"/>
        <a:sy n="33" d="100"/>
      </p:scale>
      <p:origin x="0" y="-264"/>
    </p:cViewPr>
  </p:outlineViewPr>
  <p:notesTextViewPr>
    <p:cViewPr>
      <p:scale>
        <a:sx n="1" d="1"/>
        <a:sy n="1" d="1"/>
      </p:scale>
      <p:origin x="0" y="0"/>
    </p:cViewPr>
  </p:notesTextViewPr>
  <p:sorterViewPr>
    <p:cViewPr>
      <p:scale>
        <a:sx n="30" d="100"/>
        <a:sy n="30" d="100"/>
      </p:scale>
      <p:origin x="0" y="0"/>
    </p:cViewPr>
  </p:sorterViewPr>
  <p:notesViewPr>
    <p:cSldViewPr snapToGrid="0" snapToObjects="1">
      <p:cViewPr varScale="1">
        <p:scale>
          <a:sx n="95" d="100"/>
          <a:sy n="95" d="100"/>
        </p:scale>
        <p:origin x="-3648"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C41560-838E-504D-9A99-10011581BC96}" type="doc">
      <dgm:prSet loTypeId="urn:microsoft.com/office/officeart/2008/layout/HexagonCluster" loCatId="" qsTypeId="urn:microsoft.com/office/officeart/2005/8/quickstyle/simple3" qsCatId="simple" csTypeId="urn:microsoft.com/office/officeart/2005/8/colors/accent3_1" csCatId="accent3" phldr="1"/>
      <dgm:spPr/>
      <dgm:t>
        <a:bodyPr/>
        <a:lstStyle/>
        <a:p>
          <a:endParaRPr lang="en-US"/>
        </a:p>
      </dgm:t>
    </dgm:pt>
    <dgm:pt modelId="{9D2914FA-E735-B743-97E8-BE63DD5A6680}">
      <dgm:prSet phldrT="[Text]" custT="1"/>
      <dgm:spPr/>
      <dgm:t>
        <a:bodyPr/>
        <a:lstStyle/>
        <a:p>
          <a:r>
            <a:rPr lang="en-US" sz="1600" b="1" i="0" dirty="0" smtClean="0">
              <a:solidFill>
                <a:srgbClr val="FF0000"/>
              </a:solidFill>
              <a:latin typeface="Calibri Light" charset="0"/>
              <a:ea typeface="Calibri Light" charset="0"/>
              <a:cs typeface="Calibri Light" charset="0"/>
            </a:rPr>
            <a:t>New technologies</a:t>
          </a:r>
          <a:endParaRPr lang="en-US" sz="1600" b="1" i="0" dirty="0">
            <a:solidFill>
              <a:srgbClr val="FF0000"/>
            </a:solidFill>
            <a:latin typeface="Calibri Light" charset="0"/>
            <a:ea typeface="Calibri Light" charset="0"/>
            <a:cs typeface="Calibri Light" charset="0"/>
          </a:endParaRPr>
        </a:p>
      </dgm:t>
    </dgm:pt>
    <dgm:pt modelId="{723A9722-1933-6E4A-B009-0095AEA4B1B8}" type="parTrans" cxnId="{E4B4EABF-0B49-5A47-B5AC-E8CE0E56E628}">
      <dgm:prSet/>
      <dgm:spPr/>
      <dgm:t>
        <a:bodyPr/>
        <a:lstStyle/>
        <a:p>
          <a:endParaRPr lang="en-US"/>
        </a:p>
      </dgm:t>
    </dgm:pt>
    <dgm:pt modelId="{6897286E-1796-F845-B597-4BE404C0D177}" type="sibTrans" cxnId="{E4B4EABF-0B49-5A47-B5AC-E8CE0E56E628}">
      <dgm:prSet/>
      <dgm:spPr/>
      <dgm:t>
        <a:bodyPr/>
        <a:lstStyle/>
        <a:p>
          <a:endParaRPr lang="en-US"/>
        </a:p>
      </dgm:t>
    </dgm:pt>
    <dgm:pt modelId="{C7ECFF83-F7FD-7C43-9091-353CE2B3F2AA}">
      <dgm:prSet phldrT="[Text]" custT="1"/>
      <dgm:spPr/>
      <dgm:t>
        <a:bodyPr/>
        <a:lstStyle/>
        <a:p>
          <a:r>
            <a:rPr lang="en-US" sz="1600" b="1" i="0" dirty="0" smtClean="0">
              <a:latin typeface="Calibri Light" charset="0"/>
              <a:ea typeface="Calibri Light" charset="0"/>
              <a:cs typeface="Calibri Light" charset="0"/>
            </a:rPr>
            <a:t>Expanding relationships within educational ecosystems </a:t>
          </a:r>
          <a:endParaRPr lang="en-US" sz="1600" b="1" i="0" dirty="0">
            <a:latin typeface="Calibri Light" charset="0"/>
            <a:ea typeface="Calibri Light" charset="0"/>
            <a:cs typeface="Calibri Light" charset="0"/>
          </a:endParaRPr>
        </a:p>
      </dgm:t>
    </dgm:pt>
    <dgm:pt modelId="{BA184012-08AC-FC4A-B13C-EFC92D18A3BF}" type="parTrans" cxnId="{E19BD58B-A635-BE47-957B-79B9C7626EF8}">
      <dgm:prSet/>
      <dgm:spPr/>
      <dgm:t>
        <a:bodyPr/>
        <a:lstStyle/>
        <a:p>
          <a:endParaRPr lang="en-US"/>
        </a:p>
      </dgm:t>
    </dgm:pt>
    <dgm:pt modelId="{5BF8B074-593C-5247-BB12-D99181B93BF5}" type="sibTrans" cxnId="{E19BD58B-A635-BE47-957B-79B9C7626EF8}">
      <dgm:prSet/>
      <dgm:spPr/>
      <dgm:t>
        <a:bodyPr/>
        <a:lstStyle/>
        <a:p>
          <a:endParaRPr lang="en-US"/>
        </a:p>
      </dgm:t>
    </dgm:pt>
    <dgm:pt modelId="{D53A4042-2853-7247-B5D1-AE3409E0D4D9}">
      <dgm:prSet phldrT="[Text]" custT="1"/>
      <dgm:spPr/>
      <dgm:t>
        <a:bodyPr/>
        <a:lstStyle/>
        <a:p>
          <a:r>
            <a:rPr lang="en-US" sz="1600" b="1" i="0" dirty="0" smtClean="0">
              <a:latin typeface="Calibri Light" charset="0"/>
              <a:ea typeface="Calibri Light" charset="0"/>
              <a:cs typeface="Calibri Light" charset="0"/>
            </a:rPr>
            <a:t>More practical and applied curricula</a:t>
          </a:r>
          <a:endParaRPr lang="en-US" sz="1600" b="1" i="0" dirty="0">
            <a:latin typeface="Calibri Light" charset="0"/>
            <a:ea typeface="Calibri Light" charset="0"/>
            <a:cs typeface="Calibri Light" charset="0"/>
          </a:endParaRPr>
        </a:p>
      </dgm:t>
    </dgm:pt>
    <dgm:pt modelId="{7B798CBB-BB45-794B-B1CA-BAE3790889B2}" type="parTrans" cxnId="{80A4CCB1-853A-174D-A56B-737FCD8DF7B0}">
      <dgm:prSet/>
      <dgm:spPr/>
      <dgm:t>
        <a:bodyPr/>
        <a:lstStyle/>
        <a:p>
          <a:endParaRPr lang="en-US"/>
        </a:p>
      </dgm:t>
    </dgm:pt>
    <dgm:pt modelId="{1875E05C-0C3C-434E-A888-700B45697138}" type="sibTrans" cxnId="{80A4CCB1-853A-174D-A56B-737FCD8DF7B0}">
      <dgm:prSet/>
      <dgm:spPr/>
      <dgm:t>
        <a:bodyPr/>
        <a:lstStyle/>
        <a:p>
          <a:endParaRPr lang="en-US"/>
        </a:p>
      </dgm:t>
    </dgm:pt>
    <dgm:pt modelId="{20178F89-92C5-9846-9B0D-F80166FE9EA4}" type="pres">
      <dgm:prSet presAssocID="{01C41560-838E-504D-9A99-10011581BC96}" presName="Name0" presStyleCnt="0">
        <dgm:presLayoutVars>
          <dgm:chMax val="21"/>
          <dgm:chPref val="21"/>
        </dgm:presLayoutVars>
      </dgm:prSet>
      <dgm:spPr/>
      <dgm:t>
        <a:bodyPr/>
        <a:lstStyle/>
        <a:p>
          <a:endParaRPr lang="en-US"/>
        </a:p>
      </dgm:t>
    </dgm:pt>
    <dgm:pt modelId="{82AC1989-F72C-114D-BBCB-037F4C5CFBBB}" type="pres">
      <dgm:prSet presAssocID="{9D2914FA-E735-B743-97E8-BE63DD5A6680}" presName="text1" presStyleCnt="0"/>
      <dgm:spPr/>
    </dgm:pt>
    <dgm:pt modelId="{EDDECF2D-FEA8-B544-8310-4231B249797C}" type="pres">
      <dgm:prSet presAssocID="{9D2914FA-E735-B743-97E8-BE63DD5A6680}" presName="textRepeatNode" presStyleLbl="alignNode1" presStyleIdx="0" presStyleCnt="3">
        <dgm:presLayoutVars>
          <dgm:chMax val="0"/>
          <dgm:chPref val="0"/>
          <dgm:bulletEnabled val="1"/>
        </dgm:presLayoutVars>
      </dgm:prSet>
      <dgm:spPr/>
      <dgm:t>
        <a:bodyPr/>
        <a:lstStyle/>
        <a:p>
          <a:endParaRPr lang="en-US"/>
        </a:p>
      </dgm:t>
    </dgm:pt>
    <dgm:pt modelId="{51453751-AAF8-4F45-B686-EFC374E74099}" type="pres">
      <dgm:prSet presAssocID="{9D2914FA-E735-B743-97E8-BE63DD5A6680}" presName="textaccent1" presStyleCnt="0"/>
      <dgm:spPr/>
    </dgm:pt>
    <dgm:pt modelId="{5E9D1928-E963-4145-9608-62F79A2B42EF}" type="pres">
      <dgm:prSet presAssocID="{9D2914FA-E735-B743-97E8-BE63DD5A6680}" presName="accentRepeatNode" presStyleLbl="solidAlignAcc1" presStyleIdx="0" presStyleCnt="6" custLinFactX="-100000" custLinFactNeighborX="-170611" custLinFactNeighborY="84038"/>
      <dgm:spPr/>
    </dgm:pt>
    <dgm:pt modelId="{4D37020B-97D7-124A-A496-E6872A6EF726}" type="pres">
      <dgm:prSet presAssocID="{6897286E-1796-F845-B597-4BE404C0D177}" presName="image1" presStyleCnt="0"/>
      <dgm:spPr/>
    </dgm:pt>
    <dgm:pt modelId="{583C4E60-3A9E-3E49-9E4E-E32780522E6E}" type="pres">
      <dgm:prSet presAssocID="{6897286E-1796-F845-B597-4BE404C0D177}" presName="imageRepeatNode" presStyleLbl="alignAcc1" presStyleIdx="0" presStyleCnt="3"/>
      <dgm:spPr/>
      <dgm:t>
        <a:bodyPr/>
        <a:lstStyle/>
        <a:p>
          <a:endParaRPr lang="en-US"/>
        </a:p>
      </dgm:t>
    </dgm:pt>
    <dgm:pt modelId="{A17D9392-A4FD-F143-A1C8-36943FA706FE}" type="pres">
      <dgm:prSet presAssocID="{6897286E-1796-F845-B597-4BE404C0D177}" presName="imageaccent1" presStyleCnt="0"/>
      <dgm:spPr/>
    </dgm:pt>
    <dgm:pt modelId="{61437F9E-22E4-4444-9C81-61A8E5B88F7C}" type="pres">
      <dgm:prSet presAssocID="{6897286E-1796-F845-B597-4BE404C0D177}" presName="accentRepeatNode" presStyleLbl="solidAlignAcc1" presStyleIdx="1" presStyleCnt="6" custLinFactY="78620" custLinFactNeighborX="17405" custLinFactNeighborY="100000"/>
      <dgm:spPr/>
    </dgm:pt>
    <dgm:pt modelId="{04E97CF9-BCFA-0B41-94C6-F72C7C4572DD}" type="pres">
      <dgm:prSet presAssocID="{C7ECFF83-F7FD-7C43-9091-353CE2B3F2AA}" presName="text2" presStyleCnt="0"/>
      <dgm:spPr/>
    </dgm:pt>
    <dgm:pt modelId="{8F929D93-2DD9-DB4C-BE83-025AE8B48DF8}" type="pres">
      <dgm:prSet presAssocID="{C7ECFF83-F7FD-7C43-9091-353CE2B3F2AA}" presName="textRepeatNode" presStyleLbl="alignNode1" presStyleIdx="1" presStyleCnt="3" custScaleX="109019">
        <dgm:presLayoutVars>
          <dgm:chMax val="0"/>
          <dgm:chPref val="0"/>
          <dgm:bulletEnabled val="1"/>
        </dgm:presLayoutVars>
      </dgm:prSet>
      <dgm:spPr/>
      <dgm:t>
        <a:bodyPr/>
        <a:lstStyle/>
        <a:p>
          <a:endParaRPr lang="en-US"/>
        </a:p>
      </dgm:t>
    </dgm:pt>
    <dgm:pt modelId="{4279DBDE-C942-BE48-A9F8-A2AAD7333AA2}" type="pres">
      <dgm:prSet presAssocID="{C7ECFF83-F7FD-7C43-9091-353CE2B3F2AA}" presName="textaccent2" presStyleCnt="0"/>
      <dgm:spPr/>
    </dgm:pt>
    <dgm:pt modelId="{28BA5ACB-E083-7A49-93BB-020CB684AB6E}" type="pres">
      <dgm:prSet presAssocID="{C7ECFF83-F7FD-7C43-9091-353CE2B3F2AA}" presName="accentRepeatNode" presStyleLbl="solidAlignAcc1" presStyleIdx="2" presStyleCnt="6" custLinFactY="89681" custLinFactNeighborX="2637" custLinFactNeighborY="100000"/>
      <dgm:spPr/>
    </dgm:pt>
    <dgm:pt modelId="{58B3CFF3-B252-8D41-8164-5D05CF825C6B}" type="pres">
      <dgm:prSet presAssocID="{5BF8B074-593C-5247-BB12-D99181B93BF5}" presName="image2" presStyleCnt="0"/>
      <dgm:spPr/>
    </dgm:pt>
    <dgm:pt modelId="{CAD4260B-1772-4841-85AC-A09E7307F4ED}" type="pres">
      <dgm:prSet presAssocID="{5BF8B074-593C-5247-BB12-D99181B93BF5}" presName="imageRepeatNode" presStyleLbl="alignAcc1" presStyleIdx="1" presStyleCnt="3"/>
      <dgm:spPr/>
      <dgm:t>
        <a:bodyPr/>
        <a:lstStyle/>
        <a:p>
          <a:endParaRPr lang="en-US"/>
        </a:p>
      </dgm:t>
    </dgm:pt>
    <dgm:pt modelId="{36487371-DF15-4D4B-8479-931A4D154B79}" type="pres">
      <dgm:prSet presAssocID="{5BF8B074-593C-5247-BB12-D99181B93BF5}" presName="imageaccent2" presStyleCnt="0"/>
      <dgm:spPr/>
    </dgm:pt>
    <dgm:pt modelId="{EAD6C7C1-F991-C349-AB3B-8D7B455EC3FE}" type="pres">
      <dgm:prSet presAssocID="{5BF8B074-593C-5247-BB12-D99181B93BF5}" presName="accentRepeatNode" presStyleLbl="solidAlignAcc1" presStyleIdx="3" presStyleCnt="6" custLinFactX="-100000" custLinFactNeighborX="-180517" custLinFactNeighborY="84037"/>
      <dgm:spPr/>
    </dgm:pt>
    <dgm:pt modelId="{2B1F572C-3871-8D46-A93E-83A74BF0A4CB}" type="pres">
      <dgm:prSet presAssocID="{D53A4042-2853-7247-B5D1-AE3409E0D4D9}" presName="text3" presStyleCnt="0"/>
      <dgm:spPr/>
    </dgm:pt>
    <dgm:pt modelId="{EE016C08-B851-8E4E-B6DD-B99CF886483E}" type="pres">
      <dgm:prSet presAssocID="{D53A4042-2853-7247-B5D1-AE3409E0D4D9}" presName="textRepeatNode" presStyleLbl="alignNode1" presStyleIdx="2" presStyleCnt="3">
        <dgm:presLayoutVars>
          <dgm:chMax val="0"/>
          <dgm:chPref val="0"/>
          <dgm:bulletEnabled val="1"/>
        </dgm:presLayoutVars>
      </dgm:prSet>
      <dgm:spPr/>
      <dgm:t>
        <a:bodyPr/>
        <a:lstStyle/>
        <a:p>
          <a:endParaRPr lang="en-US"/>
        </a:p>
      </dgm:t>
    </dgm:pt>
    <dgm:pt modelId="{76CB127A-BF97-AF41-A879-8103988CA29F}" type="pres">
      <dgm:prSet presAssocID="{D53A4042-2853-7247-B5D1-AE3409E0D4D9}" presName="textaccent3" presStyleCnt="0"/>
      <dgm:spPr/>
    </dgm:pt>
    <dgm:pt modelId="{C4190369-CC07-0344-82A4-6082A0FA2530}" type="pres">
      <dgm:prSet presAssocID="{D53A4042-2853-7247-B5D1-AE3409E0D4D9}" presName="accentRepeatNode" presStyleLbl="solidAlignAcc1" presStyleIdx="4" presStyleCnt="6" custLinFactY="-62237" custLinFactNeighborX="31985" custLinFactNeighborY="-100000"/>
      <dgm:spPr/>
    </dgm:pt>
    <dgm:pt modelId="{5F2D3F64-B898-D240-932F-71867E92EC1B}" type="pres">
      <dgm:prSet presAssocID="{1875E05C-0C3C-434E-A888-700B45697138}" presName="image3" presStyleCnt="0"/>
      <dgm:spPr/>
    </dgm:pt>
    <dgm:pt modelId="{92C55763-3D68-354D-8FC0-4289EDDE7935}" type="pres">
      <dgm:prSet presAssocID="{1875E05C-0C3C-434E-A888-700B45697138}" presName="imageRepeatNode" presStyleLbl="alignAcc1" presStyleIdx="2" presStyleCnt="3"/>
      <dgm:spPr/>
      <dgm:t>
        <a:bodyPr/>
        <a:lstStyle/>
        <a:p>
          <a:endParaRPr lang="en-US"/>
        </a:p>
      </dgm:t>
    </dgm:pt>
    <dgm:pt modelId="{BE4B294A-405C-0E47-9E66-90A18E56B768}" type="pres">
      <dgm:prSet presAssocID="{1875E05C-0C3C-434E-A888-700B45697138}" presName="imageaccent3" presStyleCnt="0"/>
      <dgm:spPr/>
    </dgm:pt>
    <dgm:pt modelId="{AC6315C9-3CC2-F147-9254-43D1DDB4BE00}" type="pres">
      <dgm:prSet presAssocID="{1875E05C-0C3C-434E-A888-700B45697138}" presName="accentRepeatNode" presStyleLbl="solidAlignAcc1" presStyleIdx="5" presStyleCnt="6" custLinFactX="-100000" custLinFactNeighborX="-159071" custLinFactNeighborY="-52079"/>
      <dgm:spPr/>
    </dgm:pt>
  </dgm:ptLst>
  <dgm:cxnLst>
    <dgm:cxn modelId="{B1DA6262-9B09-CB4B-A1BC-CCFE57B72EF8}" type="presOf" srcId="{9D2914FA-E735-B743-97E8-BE63DD5A6680}" destId="{EDDECF2D-FEA8-B544-8310-4231B249797C}" srcOrd="0" destOrd="0" presId="urn:microsoft.com/office/officeart/2008/layout/HexagonCluster"/>
    <dgm:cxn modelId="{80A4CCB1-853A-174D-A56B-737FCD8DF7B0}" srcId="{01C41560-838E-504D-9A99-10011581BC96}" destId="{D53A4042-2853-7247-B5D1-AE3409E0D4D9}" srcOrd="2" destOrd="0" parTransId="{7B798CBB-BB45-794B-B1CA-BAE3790889B2}" sibTransId="{1875E05C-0C3C-434E-A888-700B45697138}"/>
    <dgm:cxn modelId="{551FC7BA-F186-8B4C-85F7-CADDE9CF54BC}" type="presOf" srcId="{D53A4042-2853-7247-B5D1-AE3409E0D4D9}" destId="{EE016C08-B851-8E4E-B6DD-B99CF886483E}" srcOrd="0" destOrd="0" presId="urn:microsoft.com/office/officeart/2008/layout/HexagonCluster"/>
    <dgm:cxn modelId="{62B53558-4407-984E-AA26-78EF32C14774}" type="presOf" srcId="{C7ECFF83-F7FD-7C43-9091-353CE2B3F2AA}" destId="{8F929D93-2DD9-DB4C-BE83-025AE8B48DF8}" srcOrd="0" destOrd="0" presId="urn:microsoft.com/office/officeart/2008/layout/HexagonCluster"/>
    <dgm:cxn modelId="{D1333051-0649-2E48-B842-CE47E9FFFF86}" type="presOf" srcId="{1875E05C-0C3C-434E-A888-700B45697138}" destId="{92C55763-3D68-354D-8FC0-4289EDDE7935}" srcOrd="0" destOrd="0" presId="urn:microsoft.com/office/officeart/2008/layout/HexagonCluster"/>
    <dgm:cxn modelId="{21733E50-6D80-7A4F-A6C8-D5C47464DBE2}" type="presOf" srcId="{6897286E-1796-F845-B597-4BE404C0D177}" destId="{583C4E60-3A9E-3E49-9E4E-E32780522E6E}" srcOrd="0" destOrd="0" presId="urn:microsoft.com/office/officeart/2008/layout/HexagonCluster"/>
    <dgm:cxn modelId="{850D97BB-0812-8947-B1D9-59571CC72DD1}" type="presOf" srcId="{01C41560-838E-504D-9A99-10011581BC96}" destId="{20178F89-92C5-9846-9B0D-F80166FE9EA4}" srcOrd="0" destOrd="0" presId="urn:microsoft.com/office/officeart/2008/layout/HexagonCluster"/>
    <dgm:cxn modelId="{E4B4EABF-0B49-5A47-B5AC-E8CE0E56E628}" srcId="{01C41560-838E-504D-9A99-10011581BC96}" destId="{9D2914FA-E735-B743-97E8-BE63DD5A6680}" srcOrd="0" destOrd="0" parTransId="{723A9722-1933-6E4A-B009-0095AEA4B1B8}" sibTransId="{6897286E-1796-F845-B597-4BE404C0D177}"/>
    <dgm:cxn modelId="{E19BD58B-A635-BE47-957B-79B9C7626EF8}" srcId="{01C41560-838E-504D-9A99-10011581BC96}" destId="{C7ECFF83-F7FD-7C43-9091-353CE2B3F2AA}" srcOrd="1" destOrd="0" parTransId="{BA184012-08AC-FC4A-B13C-EFC92D18A3BF}" sibTransId="{5BF8B074-593C-5247-BB12-D99181B93BF5}"/>
    <dgm:cxn modelId="{B7640C8D-1B36-E54E-A918-F54E466819CA}" type="presOf" srcId="{5BF8B074-593C-5247-BB12-D99181B93BF5}" destId="{CAD4260B-1772-4841-85AC-A09E7307F4ED}" srcOrd="0" destOrd="0" presId="urn:microsoft.com/office/officeart/2008/layout/HexagonCluster"/>
    <dgm:cxn modelId="{1F5733F9-AC0C-4340-97F7-1D50FDFD03A0}" type="presParOf" srcId="{20178F89-92C5-9846-9B0D-F80166FE9EA4}" destId="{82AC1989-F72C-114D-BBCB-037F4C5CFBBB}" srcOrd="0" destOrd="0" presId="urn:microsoft.com/office/officeart/2008/layout/HexagonCluster"/>
    <dgm:cxn modelId="{35D1E156-BBF0-D24C-BBD3-52021B720068}" type="presParOf" srcId="{82AC1989-F72C-114D-BBCB-037F4C5CFBBB}" destId="{EDDECF2D-FEA8-B544-8310-4231B249797C}" srcOrd="0" destOrd="0" presId="urn:microsoft.com/office/officeart/2008/layout/HexagonCluster"/>
    <dgm:cxn modelId="{00315E3F-1081-5A46-B00D-DB0B86E2F7D7}" type="presParOf" srcId="{20178F89-92C5-9846-9B0D-F80166FE9EA4}" destId="{51453751-AAF8-4F45-B686-EFC374E74099}" srcOrd="1" destOrd="0" presId="urn:microsoft.com/office/officeart/2008/layout/HexagonCluster"/>
    <dgm:cxn modelId="{EEC5951D-DB73-C249-BA0A-C30DD51295A0}" type="presParOf" srcId="{51453751-AAF8-4F45-B686-EFC374E74099}" destId="{5E9D1928-E963-4145-9608-62F79A2B42EF}" srcOrd="0" destOrd="0" presId="urn:microsoft.com/office/officeart/2008/layout/HexagonCluster"/>
    <dgm:cxn modelId="{AE358648-8787-6040-A0FF-46D43F23F66E}" type="presParOf" srcId="{20178F89-92C5-9846-9B0D-F80166FE9EA4}" destId="{4D37020B-97D7-124A-A496-E6872A6EF726}" srcOrd="2" destOrd="0" presId="urn:microsoft.com/office/officeart/2008/layout/HexagonCluster"/>
    <dgm:cxn modelId="{C856BF34-3D28-224F-97A3-834EB364746C}" type="presParOf" srcId="{4D37020B-97D7-124A-A496-E6872A6EF726}" destId="{583C4E60-3A9E-3E49-9E4E-E32780522E6E}" srcOrd="0" destOrd="0" presId="urn:microsoft.com/office/officeart/2008/layout/HexagonCluster"/>
    <dgm:cxn modelId="{69339102-D313-2949-9A99-167F6C3F6D4B}" type="presParOf" srcId="{20178F89-92C5-9846-9B0D-F80166FE9EA4}" destId="{A17D9392-A4FD-F143-A1C8-36943FA706FE}" srcOrd="3" destOrd="0" presId="urn:microsoft.com/office/officeart/2008/layout/HexagonCluster"/>
    <dgm:cxn modelId="{A7C9ED5C-939D-AC47-BEEA-4C2A454F4FD1}" type="presParOf" srcId="{A17D9392-A4FD-F143-A1C8-36943FA706FE}" destId="{61437F9E-22E4-4444-9C81-61A8E5B88F7C}" srcOrd="0" destOrd="0" presId="urn:microsoft.com/office/officeart/2008/layout/HexagonCluster"/>
    <dgm:cxn modelId="{EE8B6C32-D272-1747-B9F8-58A00DC635CE}" type="presParOf" srcId="{20178F89-92C5-9846-9B0D-F80166FE9EA4}" destId="{04E97CF9-BCFA-0B41-94C6-F72C7C4572DD}" srcOrd="4" destOrd="0" presId="urn:microsoft.com/office/officeart/2008/layout/HexagonCluster"/>
    <dgm:cxn modelId="{2D50C367-EDF7-BF4B-B7AD-1328BD6FECF6}" type="presParOf" srcId="{04E97CF9-BCFA-0B41-94C6-F72C7C4572DD}" destId="{8F929D93-2DD9-DB4C-BE83-025AE8B48DF8}" srcOrd="0" destOrd="0" presId="urn:microsoft.com/office/officeart/2008/layout/HexagonCluster"/>
    <dgm:cxn modelId="{4E0F79C4-F4CE-F24B-B566-F2570311A212}" type="presParOf" srcId="{20178F89-92C5-9846-9B0D-F80166FE9EA4}" destId="{4279DBDE-C942-BE48-A9F8-A2AAD7333AA2}" srcOrd="5" destOrd="0" presId="urn:microsoft.com/office/officeart/2008/layout/HexagonCluster"/>
    <dgm:cxn modelId="{D1D02708-DE36-7949-A022-20D443DFCE39}" type="presParOf" srcId="{4279DBDE-C942-BE48-A9F8-A2AAD7333AA2}" destId="{28BA5ACB-E083-7A49-93BB-020CB684AB6E}" srcOrd="0" destOrd="0" presId="urn:microsoft.com/office/officeart/2008/layout/HexagonCluster"/>
    <dgm:cxn modelId="{6ADBFFC3-9641-704A-B435-20DC3E9278B5}" type="presParOf" srcId="{20178F89-92C5-9846-9B0D-F80166FE9EA4}" destId="{58B3CFF3-B252-8D41-8164-5D05CF825C6B}" srcOrd="6" destOrd="0" presId="urn:microsoft.com/office/officeart/2008/layout/HexagonCluster"/>
    <dgm:cxn modelId="{552FDC82-3693-4E4A-9DA6-387376B9DBEF}" type="presParOf" srcId="{58B3CFF3-B252-8D41-8164-5D05CF825C6B}" destId="{CAD4260B-1772-4841-85AC-A09E7307F4ED}" srcOrd="0" destOrd="0" presId="urn:microsoft.com/office/officeart/2008/layout/HexagonCluster"/>
    <dgm:cxn modelId="{DE3FDA37-79A8-324C-B74F-C204DE061B1E}" type="presParOf" srcId="{20178F89-92C5-9846-9B0D-F80166FE9EA4}" destId="{36487371-DF15-4D4B-8479-931A4D154B79}" srcOrd="7" destOrd="0" presId="urn:microsoft.com/office/officeart/2008/layout/HexagonCluster"/>
    <dgm:cxn modelId="{ADB41EFA-4575-624D-A59C-F4DF76BD23D7}" type="presParOf" srcId="{36487371-DF15-4D4B-8479-931A4D154B79}" destId="{EAD6C7C1-F991-C349-AB3B-8D7B455EC3FE}" srcOrd="0" destOrd="0" presId="urn:microsoft.com/office/officeart/2008/layout/HexagonCluster"/>
    <dgm:cxn modelId="{A031D086-E31E-2942-81BF-7FFA3C61A7AF}" type="presParOf" srcId="{20178F89-92C5-9846-9B0D-F80166FE9EA4}" destId="{2B1F572C-3871-8D46-A93E-83A74BF0A4CB}" srcOrd="8" destOrd="0" presId="urn:microsoft.com/office/officeart/2008/layout/HexagonCluster"/>
    <dgm:cxn modelId="{379195A4-F092-654B-AFE2-1BF4C313D182}" type="presParOf" srcId="{2B1F572C-3871-8D46-A93E-83A74BF0A4CB}" destId="{EE016C08-B851-8E4E-B6DD-B99CF886483E}" srcOrd="0" destOrd="0" presId="urn:microsoft.com/office/officeart/2008/layout/HexagonCluster"/>
    <dgm:cxn modelId="{91846E1F-D84D-994C-AA92-7EFF04A3C046}" type="presParOf" srcId="{20178F89-92C5-9846-9B0D-F80166FE9EA4}" destId="{76CB127A-BF97-AF41-A879-8103988CA29F}" srcOrd="9" destOrd="0" presId="urn:microsoft.com/office/officeart/2008/layout/HexagonCluster"/>
    <dgm:cxn modelId="{4DEAC4F6-07DA-794C-B6D8-B12065A6CA17}" type="presParOf" srcId="{76CB127A-BF97-AF41-A879-8103988CA29F}" destId="{C4190369-CC07-0344-82A4-6082A0FA2530}" srcOrd="0" destOrd="0" presId="urn:microsoft.com/office/officeart/2008/layout/HexagonCluster"/>
    <dgm:cxn modelId="{503321B5-3A35-8A4D-A0F2-FC1603521AB9}" type="presParOf" srcId="{20178F89-92C5-9846-9B0D-F80166FE9EA4}" destId="{5F2D3F64-B898-D240-932F-71867E92EC1B}" srcOrd="10" destOrd="0" presId="urn:microsoft.com/office/officeart/2008/layout/HexagonCluster"/>
    <dgm:cxn modelId="{5461A7E9-0D73-B44E-ADE4-78EC91EE2E39}" type="presParOf" srcId="{5F2D3F64-B898-D240-932F-71867E92EC1B}" destId="{92C55763-3D68-354D-8FC0-4289EDDE7935}" srcOrd="0" destOrd="0" presId="urn:microsoft.com/office/officeart/2008/layout/HexagonCluster"/>
    <dgm:cxn modelId="{A545785B-8014-2240-A1CB-EB22A9544C25}" type="presParOf" srcId="{20178F89-92C5-9846-9B0D-F80166FE9EA4}" destId="{BE4B294A-405C-0E47-9E66-90A18E56B768}" srcOrd="11" destOrd="0" presId="urn:microsoft.com/office/officeart/2008/layout/HexagonCluster"/>
    <dgm:cxn modelId="{C18B3F02-3595-2846-9868-3F66ABD77A79}" type="presParOf" srcId="{BE4B294A-405C-0E47-9E66-90A18E56B768}" destId="{AC6315C9-3CC2-F147-9254-43D1DDB4BE00}"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DECF2D-FEA8-B544-8310-4231B249797C}">
      <dsp:nvSpPr>
        <dsp:cNvPr id="0" name=""/>
        <dsp:cNvSpPr/>
      </dsp:nvSpPr>
      <dsp:spPr>
        <a:xfrm>
          <a:off x="2397875" y="2971732"/>
          <a:ext cx="2099130" cy="1809816"/>
        </a:xfrm>
        <a:prstGeom prst="hexagon">
          <a:avLst>
            <a:gd name="adj" fmla="val 25000"/>
            <a:gd name="vf" fmla="val 11547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3">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lvl="0" algn="ctr" defTabSz="711200">
            <a:lnSpc>
              <a:spcPct val="90000"/>
            </a:lnSpc>
            <a:spcBef>
              <a:spcPct val="0"/>
            </a:spcBef>
            <a:spcAft>
              <a:spcPct val="35000"/>
            </a:spcAft>
          </a:pPr>
          <a:r>
            <a:rPr lang="en-US" sz="1600" b="1" i="0" kern="1200" dirty="0" smtClean="0">
              <a:solidFill>
                <a:srgbClr val="FF0000"/>
              </a:solidFill>
              <a:latin typeface="Calibri Light" charset="0"/>
              <a:ea typeface="Calibri Light" charset="0"/>
              <a:cs typeface="Calibri Light" charset="0"/>
            </a:rPr>
            <a:t>New technologies</a:t>
          </a:r>
          <a:endParaRPr lang="en-US" sz="1600" b="1" i="0" kern="1200" dirty="0">
            <a:solidFill>
              <a:srgbClr val="FF0000"/>
            </a:solidFill>
            <a:latin typeface="Calibri Light" charset="0"/>
            <a:ea typeface="Calibri Light" charset="0"/>
            <a:cs typeface="Calibri Light" charset="0"/>
          </a:endParaRPr>
        </a:p>
      </dsp:txBody>
      <dsp:txXfrm>
        <a:off x="2723621" y="3252581"/>
        <a:ext cx="1447639" cy="1248118"/>
      </dsp:txXfrm>
    </dsp:sp>
    <dsp:sp modelId="{5E9D1928-E963-4145-9608-62F79A2B42EF}">
      <dsp:nvSpPr>
        <dsp:cNvPr id="0" name=""/>
        <dsp:cNvSpPr/>
      </dsp:nvSpPr>
      <dsp:spPr>
        <a:xfrm>
          <a:off x="1787327" y="3948741"/>
          <a:ext cx="245770" cy="211822"/>
        </a:xfrm>
        <a:prstGeom prst="hexagon">
          <a:avLst>
            <a:gd name="adj" fmla="val 25000"/>
            <a:gd name="vf" fmla="val 115470"/>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583C4E60-3A9E-3E49-9E4E-E32780522E6E}">
      <dsp:nvSpPr>
        <dsp:cNvPr id="0" name=""/>
        <dsp:cNvSpPr/>
      </dsp:nvSpPr>
      <dsp:spPr>
        <a:xfrm>
          <a:off x="603530" y="1999643"/>
          <a:ext cx="2099130" cy="1809816"/>
        </a:xfrm>
        <a:prstGeom prst="hexagon">
          <a:avLst>
            <a:gd name="adj" fmla="val 25000"/>
            <a:gd name="vf" fmla="val 115470"/>
          </a:avLst>
        </a:prstGeom>
        <a:solidFill>
          <a:schemeClr val="accent3">
            <a:alpha val="90000"/>
            <a:tint val="4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61437F9E-22E4-4444-9C81-61A8E5B88F7C}">
      <dsp:nvSpPr>
        <dsp:cNvPr id="0" name=""/>
        <dsp:cNvSpPr/>
      </dsp:nvSpPr>
      <dsp:spPr>
        <a:xfrm>
          <a:off x="2075358" y="3948740"/>
          <a:ext cx="245770" cy="211822"/>
        </a:xfrm>
        <a:prstGeom prst="hexagon">
          <a:avLst>
            <a:gd name="adj" fmla="val 25000"/>
            <a:gd name="vf" fmla="val 115470"/>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F929D93-2DD9-DB4C-BE83-025AE8B48DF8}">
      <dsp:nvSpPr>
        <dsp:cNvPr id="0" name=""/>
        <dsp:cNvSpPr/>
      </dsp:nvSpPr>
      <dsp:spPr>
        <a:xfrm>
          <a:off x="4091584" y="1978126"/>
          <a:ext cx="2288450" cy="1809816"/>
        </a:xfrm>
        <a:prstGeom prst="hexagon">
          <a:avLst>
            <a:gd name="adj" fmla="val 25000"/>
            <a:gd name="vf" fmla="val 11547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3">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lvl="0" algn="ctr" defTabSz="711200">
            <a:lnSpc>
              <a:spcPct val="90000"/>
            </a:lnSpc>
            <a:spcBef>
              <a:spcPct val="0"/>
            </a:spcBef>
            <a:spcAft>
              <a:spcPct val="35000"/>
            </a:spcAft>
          </a:pPr>
          <a:r>
            <a:rPr lang="en-US" sz="1600" b="1" i="0" kern="1200" dirty="0" smtClean="0">
              <a:latin typeface="Calibri Light" charset="0"/>
              <a:ea typeface="Calibri Light" charset="0"/>
              <a:cs typeface="Calibri Light" charset="0"/>
            </a:rPr>
            <a:t>Expanding relationships within educational ecosystems </a:t>
          </a:r>
          <a:endParaRPr lang="en-US" sz="1600" b="1" i="0" kern="1200" dirty="0">
            <a:latin typeface="Calibri Light" charset="0"/>
            <a:ea typeface="Calibri Light" charset="0"/>
            <a:cs typeface="Calibri Light" charset="0"/>
          </a:endParaRPr>
        </a:p>
      </dsp:txBody>
      <dsp:txXfrm>
        <a:off x="4433106" y="2248218"/>
        <a:ext cx="1605406" cy="1269632"/>
      </dsp:txXfrm>
    </dsp:sp>
    <dsp:sp modelId="{28BA5ACB-E083-7A49-93BB-020CB684AB6E}">
      <dsp:nvSpPr>
        <dsp:cNvPr id="0" name=""/>
        <dsp:cNvSpPr/>
      </dsp:nvSpPr>
      <dsp:spPr>
        <a:xfrm>
          <a:off x="5627754" y="3948740"/>
          <a:ext cx="245770" cy="211822"/>
        </a:xfrm>
        <a:prstGeom prst="hexagon">
          <a:avLst>
            <a:gd name="adj" fmla="val 25000"/>
            <a:gd name="vf" fmla="val 115470"/>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AD4260B-1772-4841-85AC-A09E7307F4ED}">
      <dsp:nvSpPr>
        <dsp:cNvPr id="0" name=""/>
        <dsp:cNvSpPr/>
      </dsp:nvSpPr>
      <dsp:spPr>
        <a:xfrm>
          <a:off x="5974614" y="2971732"/>
          <a:ext cx="2099130" cy="1809816"/>
        </a:xfrm>
        <a:prstGeom prst="hexagon">
          <a:avLst>
            <a:gd name="adj" fmla="val 25000"/>
            <a:gd name="vf" fmla="val 115470"/>
          </a:avLst>
        </a:prstGeom>
        <a:solidFill>
          <a:schemeClr val="accent3">
            <a:alpha val="90000"/>
            <a:tint val="4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EAD6C7C1-F991-C349-AB3B-8D7B455EC3FE}">
      <dsp:nvSpPr>
        <dsp:cNvPr id="0" name=""/>
        <dsp:cNvSpPr/>
      </dsp:nvSpPr>
      <dsp:spPr>
        <a:xfrm>
          <a:off x="5339720" y="3948738"/>
          <a:ext cx="245770" cy="211822"/>
        </a:xfrm>
        <a:prstGeom prst="hexagon">
          <a:avLst>
            <a:gd name="adj" fmla="val 25000"/>
            <a:gd name="vf" fmla="val 115470"/>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EE016C08-B851-8E4E-B6DD-B99CF886483E}">
      <dsp:nvSpPr>
        <dsp:cNvPr id="0" name=""/>
        <dsp:cNvSpPr/>
      </dsp:nvSpPr>
      <dsp:spPr>
        <a:xfrm>
          <a:off x="2397875" y="988824"/>
          <a:ext cx="2099130" cy="1809816"/>
        </a:xfrm>
        <a:prstGeom prst="hexagon">
          <a:avLst>
            <a:gd name="adj" fmla="val 25000"/>
            <a:gd name="vf" fmla="val 11547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3">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lvl="0" algn="ctr" defTabSz="711200">
            <a:lnSpc>
              <a:spcPct val="90000"/>
            </a:lnSpc>
            <a:spcBef>
              <a:spcPct val="0"/>
            </a:spcBef>
            <a:spcAft>
              <a:spcPct val="35000"/>
            </a:spcAft>
          </a:pPr>
          <a:r>
            <a:rPr lang="en-US" sz="1600" b="1" i="0" kern="1200" dirty="0" smtClean="0">
              <a:latin typeface="Calibri Light" charset="0"/>
              <a:ea typeface="Calibri Light" charset="0"/>
              <a:cs typeface="Calibri Light" charset="0"/>
            </a:rPr>
            <a:t>More practical and applied curricula</a:t>
          </a:r>
          <a:endParaRPr lang="en-US" sz="1600" b="1" i="0" kern="1200" dirty="0">
            <a:latin typeface="Calibri Light" charset="0"/>
            <a:ea typeface="Calibri Light" charset="0"/>
            <a:cs typeface="Calibri Light" charset="0"/>
          </a:endParaRPr>
        </a:p>
      </dsp:txBody>
      <dsp:txXfrm>
        <a:off x="2723621" y="1269673"/>
        <a:ext cx="1447639" cy="1248118"/>
      </dsp:txXfrm>
    </dsp:sp>
    <dsp:sp modelId="{C4190369-CC07-0344-82A4-6082A0FA2530}">
      <dsp:nvSpPr>
        <dsp:cNvPr id="0" name=""/>
        <dsp:cNvSpPr/>
      </dsp:nvSpPr>
      <dsp:spPr>
        <a:xfrm>
          <a:off x="3899561" y="684378"/>
          <a:ext cx="245770" cy="211822"/>
        </a:xfrm>
        <a:prstGeom prst="hexagon">
          <a:avLst>
            <a:gd name="adj" fmla="val 25000"/>
            <a:gd name="vf" fmla="val 115470"/>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2C55763-3D68-354D-8FC0-4289EDDE7935}">
      <dsp:nvSpPr>
        <dsp:cNvPr id="0" name=""/>
        <dsp:cNvSpPr/>
      </dsp:nvSpPr>
      <dsp:spPr>
        <a:xfrm>
          <a:off x="4186245" y="0"/>
          <a:ext cx="2099130" cy="1809816"/>
        </a:xfrm>
        <a:prstGeom prst="hexagon">
          <a:avLst>
            <a:gd name="adj" fmla="val 25000"/>
            <a:gd name="vf" fmla="val 115470"/>
          </a:avLst>
        </a:prstGeom>
        <a:solidFill>
          <a:schemeClr val="accent3">
            <a:alpha val="90000"/>
            <a:tint val="4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AC6315C9-3CC2-F147-9254-43D1DDB4BE00}">
      <dsp:nvSpPr>
        <dsp:cNvPr id="0" name=""/>
        <dsp:cNvSpPr/>
      </dsp:nvSpPr>
      <dsp:spPr>
        <a:xfrm>
          <a:off x="3611529" y="684378"/>
          <a:ext cx="245770" cy="211822"/>
        </a:xfrm>
        <a:prstGeom prst="hexagon">
          <a:avLst>
            <a:gd name="adj" fmla="val 25000"/>
            <a:gd name="vf" fmla="val 115470"/>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87B665-490A-654B-B7EF-08910DCB42C2}" type="datetimeFigureOut">
              <a:rPr lang="en-US" smtClean="0"/>
              <a:t>17-04-21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D25FF7-3C05-EE4A-9453-8BC4475918A0}" type="slidenum">
              <a:rPr lang="en-US" smtClean="0"/>
              <a:t>‹#›</a:t>
            </a:fld>
            <a:endParaRPr lang="en-US"/>
          </a:p>
        </p:txBody>
      </p:sp>
    </p:spTree>
    <p:extLst>
      <p:ext uri="{BB962C8B-B14F-4D97-AF65-F5344CB8AC3E}">
        <p14:creationId xmlns:p14="http://schemas.microsoft.com/office/powerpoint/2010/main" val="15112472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F3AC9E-A2DB-7D45-A19E-47D69486AEE0}" type="datetimeFigureOut">
              <a:rPr lang="en-US" smtClean="0"/>
              <a:t>17-04-21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8BD64C-F67C-9D48-86E6-A00AD9BE2A89}" type="slidenum">
              <a:rPr lang="en-US" smtClean="0"/>
              <a:t>‹#›</a:t>
            </a:fld>
            <a:endParaRPr lang="en-US"/>
          </a:p>
        </p:txBody>
      </p:sp>
    </p:spTree>
    <p:extLst>
      <p:ext uri="{BB962C8B-B14F-4D97-AF65-F5344CB8AC3E}">
        <p14:creationId xmlns:p14="http://schemas.microsoft.com/office/powerpoint/2010/main" val="23792744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8BD64C-F67C-9D48-86E6-A00AD9BE2A89}" type="slidenum">
              <a:rPr lang="en-US" smtClean="0"/>
              <a:t>1</a:t>
            </a:fld>
            <a:endParaRPr lang="en-US"/>
          </a:p>
        </p:txBody>
      </p:sp>
    </p:spTree>
    <p:extLst>
      <p:ext uri="{BB962C8B-B14F-4D97-AF65-F5344CB8AC3E}">
        <p14:creationId xmlns:p14="http://schemas.microsoft.com/office/powerpoint/2010/main" val="846212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a:solidFill>
              <a:srgbClr val="000000"/>
            </a:solidFill>
          </a:ln>
        </p:spPr>
      </p:sp>
      <p:sp>
        <p:nvSpPr>
          <p:cNvPr id="21507" name="Notes Placeholder 2"/>
          <p:cNvSpPr>
            <a:spLocks noGrp="1"/>
          </p:cNvSpPr>
          <p:nvPr>
            <p:ph type="body" idx="1"/>
          </p:nvPr>
        </p:nvSpPr>
        <p:spPr/>
        <p:txBody>
          <a:bodyPr/>
          <a:lstStyle/>
          <a:p>
            <a:endParaRPr lang="en-US" altLang="en-US" smtClean="0"/>
          </a:p>
        </p:txBody>
      </p:sp>
      <p:sp>
        <p:nvSpPr>
          <p:cNvPr id="21508" name="Slide Number Placeholder 3"/>
          <p:cNvSpPr>
            <a:spLocks noGrp="1"/>
          </p:cNvSpPr>
          <p:nvPr>
            <p:ph type="sldNum" sz="quarter" idx="4294967295"/>
          </p:nvPr>
        </p:nvSpPr>
        <p:spPr bwMode="auto">
          <a:xfrm>
            <a:off x="0" y="0"/>
            <a:ext cx="0" cy="0"/>
          </a:xfrm>
          <a:prstGeom prst="rect">
            <a:avLst/>
          </a:prstGeom>
          <a:noFill/>
          <a:ln>
            <a:miter lim="800000"/>
            <a:headEnd/>
            <a:tailEnd/>
          </a:ln>
        </p:spPr>
        <p:txBody>
          <a:bodyPr/>
          <a:lstStyle/>
          <a:p>
            <a:pPr eaLnBrk="1" hangingPunct="1"/>
            <a:fld id="{FFBD075C-05DD-4E30-8AE3-D5F4F2333957}" type="slidenum">
              <a:rPr lang="en-US" altLang="en-US">
                <a:solidFill>
                  <a:schemeClr val="tx1"/>
                </a:solidFill>
                <a:latin typeface="Calibri" pitchFamily="34" charset="0"/>
                <a:ea typeface="MS PGothic" pitchFamily="34" charset="-128"/>
              </a:rPr>
              <a:pPr eaLnBrk="1" hangingPunct="1"/>
              <a:t>3</a:t>
            </a:fld>
            <a:endParaRPr lang="en-US" altLang="en-US">
              <a:solidFill>
                <a:schemeClr val="tx1"/>
              </a:solidFill>
              <a:latin typeface="Calibri" pitchFamily="34" charset="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8BD64C-F67C-9D48-86E6-A00AD9BE2A89}" type="slidenum">
              <a:rPr lang="en-US" smtClean="0"/>
              <a:t>4</a:t>
            </a:fld>
            <a:endParaRPr lang="en-US"/>
          </a:p>
        </p:txBody>
      </p:sp>
    </p:spTree>
    <p:extLst>
      <p:ext uri="{BB962C8B-B14F-4D97-AF65-F5344CB8AC3E}">
        <p14:creationId xmlns:p14="http://schemas.microsoft.com/office/powerpoint/2010/main" val="2120762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8BD64C-F67C-9D48-86E6-A00AD9BE2A89}" type="slidenum">
              <a:rPr lang="en-US" smtClean="0"/>
              <a:t>5</a:t>
            </a:fld>
            <a:endParaRPr lang="en-US"/>
          </a:p>
        </p:txBody>
      </p:sp>
    </p:spTree>
    <p:extLst>
      <p:ext uri="{BB962C8B-B14F-4D97-AF65-F5344CB8AC3E}">
        <p14:creationId xmlns:p14="http://schemas.microsoft.com/office/powerpoint/2010/main" val="2120762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F8BD64C-F67C-9D48-86E6-A00AD9BE2A89}" type="slidenum">
              <a:rPr lang="en-US" smtClean="0"/>
              <a:t>6</a:t>
            </a:fld>
            <a:endParaRPr lang="en-US"/>
          </a:p>
        </p:txBody>
      </p:sp>
    </p:spTree>
    <p:extLst>
      <p:ext uri="{BB962C8B-B14F-4D97-AF65-F5344CB8AC3E}">
        <p14:creationId xmlns:p14="http://schemas.microsoft.com/office/powerpoint/2010/main" val="314212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To</a:t>
            </a:r>
            <a:r>
              <a:rPr lang="en-US" i="1" baseline="0" dirty="0" smtClean="0"/>
              <a:t> do this we have built an intelligent</a:t>
            </a:r>
            <a:r>
              <a:rPr lang="en-US" i="1" dirty="0" smtClean="0"/>
              <a:t> </a:t>
            </a:r>
            <a:r>
              <a:rPr lang="en-US" i="1" dirty="0"/>
              <a:t>Digital Simulation Platform </a:t>
            </a:r>
            <a:r>
              <a:rPr lang="en-US" dirty="0" smtClean="0"/>
              <a:t>that incorporates</a:t>
            </a:r>
            <a:r>
              <a:rPr lang="en-US" baseline="0" dirty="0" smtClean="0"/>
              <a:t> a</a:t>
            </a:r>
            <a:r>
              <a:rPr lang="en-US" dirty="0" smtClean="0"/>
              <a:t> </a:t>
            </a:r>
            <a:r>
              <a:rPr lang="en-US" dirty="0"/>
              <a:t>cognitive computing and natural language processing interface that leverages the power of IBM’s Watson technology.</a:t>
            </a:r>
          </a:p>
          <a:p>
            <a:endParaRPr lang="en-US" dirty="0"/>
          </a:p>
        </p:txBody>
      </p:sp>
      <p:sp>
        <p:nvSpPr>
          <p:cNvPr id="4" name="Slide Number Placeholder 3"/>
          <p:cNvSpPr>
            <a:spLocks noGrp="1"/>
          </p:cNvSpPr>
          <p:nvPr>
            <p:ph type="sldNum" sz="quarter" idx="10"/>
          </p:nvPr>
        </p:nvSpPr>
        <p:spPr/>
        <p:txBody>
          <a:bodyPr/>
          <a:lstStyle/>
          <a:p>
            <a:fld id="{FF8BD64C-F67C-9D48-86E6-A00AD9BE2A89}" type="slidenum">
              <a:rPr lang="en-US" smtClean="0"/>
              <a:t>8</a:t>
            </a:fld>
            <a:endParaRPr lang="en-US"/>
          </a:p>
        </p:txBody>
      </p:sp>
    </p:spTree>
    <p:extLst>
      <p:ext uri="{BB962C8B-B14F-4D97-AF65-F5344CB8AC3E}">
        <p14:creationId xmlns:p14="http://schemas.microsoft.com/office/powerpoint/2010/main" val="29905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communication as the medium, the </a:t>
            </a:r>
            <a:r>
              <a:rPr lang="en-US" dirty="0" err="1"/>
              <a:t>Ametros</a:t>
            </a:r>
            <a:r>
              <a:rPr lang="en-US" dirty="0"/>
              <a:t> Learning Simulation Platform allows students and instructors to interact with artificially intelligent characters in narratives that simulate professional practice.</a:t>
            </a:r>
          </a:p>
          <a:p>
            <a:endParaRPr lang="en-US" dirty="0"/>
          </a:p>
        </p:txBody>
      </p:sp>
      <p:sp>
        <p:nvSpPr>
          <p:cNvPr id="4" name="Slide Number Placeholder 3"/>
          <p:cNvSpPr>
            <a:spLocks noGrp="1"/>
          </p:cNvSpPr>
          <p:nvPr>
            <p:ph type="sldNum" sz="quarter" idx="10"/>
          </p:nvPr>
        </p:nvSpPr>
        <p:spPr/>
        <p:txBody>
          <a:bodyPr/>
          <a:lstStyle/>
          <a:p>
            <a:fld id="{FF8BD64C-F67C-9D48-86E6-A00AD9BE2A89}" type="slidenum">
              <a:rPr lang="en-US" smtClean="0"/>
              <a:t>9</a:t>
            </a:fld>
            <a:endParaRPr lang="en-US"/>
          </a:p>
        </p:txBody>
      </p:sp>
    </p:spTree>
    <p:extLst>
      <p:ext uri="{BB962C8B-B14F-4D97-AF65-F5344CB8AC3E}">
        <p14:creationId xmlns:p14="http://schemas.microsoft.com/office/powerpoint/2010/main" val="4081421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8BD64C-F67C-9D48-86E6-A00AD9BE2A89}" type="slidenum">
              <a:rPr lang="en-US" smtClean="0"/>
              <a:t>15</a:t>
            </a:fld>
            <a:endParaRPr lang="en-US"/>
          </a:p>
        </p:txBody>
      </p:sp>
    </p:spTree>
    <p:extLst>
      <p:ext uri="{BB962C8B-B14F-4D97-AF65-F5344CB8AC3E}">
        <p14:creationId xmlns:p14="http://schemas.microsoft.com/office/powerpoint/2010/main" val="2120762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BACA6E-3ABD-4991-A444-539D1395850A}" type="datetimeFigureOut">
              <a:rPr lang="en-CA" smtClean="0"/>
              <a:t>17-04-21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62ADD9-BC47-8B47-B1CF-ED11FC07E3D3}" type="datetimeFigureOut">
              <a:rPr lang="en-US" smtClean="0"/>
              <a:t>17-04-21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62ADD9-BC47-8B47-B1CF-ED11FC07E3D3}" type="datetimeFigureOut">
              <a:rPr lang="en-US" smtClean="0"/>
              <a:t>17-04-21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BACA6E-3ABD-4991-A444-539D1395850A}" type="datetimeFigureOut">
              <a:rPr lang="en-CA" smtClean="0"/>
              <a:t>17-04-21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62ADD9-BC47-8B47-B1CF-ED11FC07E3D3}" type="datetimeFigureOut">
              <a:rPr lang="en-US" smtClean="0"/>
              <a:t>17-04-21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62ADD9-BC47-8B47-B1CF-ED11FC07E3D3}" type="datetimeFigureOut">
              <a:rPr lang="en-US" smtClean="0"/>
              <a:t>17-04-21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62ADD9-BC47-8B47-B1CF-ED11FC07E3D3}" type="datetimeFigureOut">
              <a:rPr lang="en-US" smtClean="0"/>
              <a:t>17-04-21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62ADD9-BC47-8B47-B1CF-ED11FC07E3D3}" type="datetimeFigureOut">
              <a:rPr lang="en-US" smtClean="0"/>
              <a:t>17-04-21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ACA6E-3ABD-4991-A444-539D1395850A}" type="datetimeFigureOut">
              <a:rPr lang="en-CA" smtClean="0"/>
              <a:t>17-04-21</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62ADD9-BC47-8B47-B1CF-ED11FC07E3D3}" type="datetimeFigureOut">
              <a:rPr lang="en-US" smtClean="0"/>
              <a:t>17-04-21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62ADD9-BC47-8B47-B1CF-ED11FC07E3D3}" type="datetimeFigureOut">
              <a:rPr lang="en-US" smtClean="0"/>
              <a:t>17-04-21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D528B7-E76F-445C-8AF6-29F8AEDBC045}" type="slidenum">
              <a:rPr lang="en-CA" smtClean="0"/>
              <a:t>‹#›</a:t>
            </a:fld>
            <a:endParaRPr lang="en-CA"/>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A62ADD9-BC47-8B47-B1CF-ED11FC07E3D3}" type="datetimeFigureOut">
              <a:rPr lang="en-US" smtClean="0"/>
              <a:t>17-04-21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CD528B7-E76F-445C-8AF6-29F8AEDBC045}" type="slidenum">
              <a:rPr lang="en-CA" smtClean="0"/>
              <a:t>‹#›</a:t>
            </a:fld>
            <a:endParaRPr lang="en-CA"/>
          </a:p>
        </p:txBody>
      </p:sp>
    </p:spTree>
    <p:extLst>
      <p:ext uri="{BB962C8B-B14F-4D97-AF65-F5344CB8AC3E}">
        <p14:creationId xmlns:p14="http://schemas.microsoft.com/office/powerpoint/2010/main" val="274632347"/>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8.png"/><Relationship Id="rId1" Type="http://schemas.microsoft.com/office/2007/relationships/media" Target="../media/media1.mp4"/><Relationship Id="rId2" Type="http://schemas.openxmlformats.org/officeDocument/2006/relationships/video" Target="../media/media1.mp4"/></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22.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2.jpeg"/><Relationship Id="rId8" Type="http://schemas.openxmlformats.org/officeDocument/2006/relationships/image" Target="../media/image3.jpeg"/><Relationship Id="rId9"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r>
              <a:rPr lang="en-US" dirty="0" smtClean="0"/>
              <a:t>file:///.file/id=6571367.17475239</a:t>
            </a:r>
            <a:endParaRPr lang="en-US" dirty="0"/>
          </a:p>
        </p:txBody>
      </p:sp>
      <p:pic>
        <p:nvPicPr>
          <p:cNvPr id="6" name="Picture 5" descr="AdobeStock_103314840.jpe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43408"/>
            <a:ext cx="9144000" cy="5330952"/>
          </a:xfrm>
          <a:prstGeom prst="rect">
            <a:avLst/>
          </a:prstGeom>
        </p:spPr>
      </p:pic>
      <p:sp>
        <p:nvSpPr>
          <p:cNvPr id="2" name="TextBox 1"/>
          <p:cNvSpPr txBox="1"/>
          <p:nvPr/>
        </p:nvSpPr>
        <p:spPr>
          <a:xfrm>
            <a:off x="467544" y="5085184"/>
            <a:ext cx="6696744" cy="1631216"/>
          </a:xfrm>
          <a:prstGeom prst="rect">
            <a:avLst/>
          </a:prstGeom>
          <a:noFill/>
        </p:spPr>
        <p:txBody>
          <a:bodyPr wrap="square" rtlCol="0">
            <a:spAutoFit/>
          </a:bodyPr>
          <a:lstStyle/>
          <a:p>
            <a:r>
              <a:rPr lang="en-US" sz="3200" b="1" dirty="0" smtClean="0"/>
              <a:t>The Future of Education Using Artificial Intelligence</a:t>
            </a:r>
          </a:p>
          <a:p>
            <a:r>
              <a:rPr lang="en-US" dirty="0" smtClean="0"/>
              <a:t>Presented by Susan Harper, IBM Canada and Cathy Pillar, </a:t>
            </a:r>
            <a:r>
              <a:rPr lang="en-US" dirty="0" err="1" smtClean="0"/>
              <a:t>Ametros</a:t>
            </a:r>
            <a:r>
              <a:rPr lang="en-US" dirty="0" smtClean="0"/>
              <a:t> Learning Inc.  April 27, 2017</a:t>
            </a:r>
            <a:endParaRPr lang="en-US" dirty="0"/>
          </a:p>
        </p:txBody>
      </p:sp>
    </p:spTree>
    <p:extLst>
      <p:ext uri="{BB962C8B-B14F-4D97-AF65-F5344CB8AC3E}">
        <p14:creationId xmlns:p14="http://schemas.microsoft.com/office/powerpoint/2010/main" val="720451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endParaRPr lang="en-US" dirty="0"/>
          </a:p>
        </p:txBody>
      </p:sp>
      <p:pic>
        <p:nvPicPr>
          <p:cNvPr id="5" name="How it Works - Comprehensive Writing.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33413" y="1825625"/>
            <a:ext cx="7877175" cy="4351338"/>
          </a:xfrm>
        </p:spPr>
      </p:pic>
    </p:spTree>
    <p:extLst>
      <p:ext uri="{BB962C8B-B14F-4D97-AF65-F5344CB8AC3E}">
        <p14:creationId xmlns:p14="http://schemas.microsoft.com/office/powerpoint/2010/main" val="3292145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The Benefits for Instructors</a:t>
            </a:r>
            <a:endParaRPr lang="en-US" sz="4400" dirty="0"/>
          </a:p>
        </p:txBody>
      </p:sp>
      <p:sp>
        <p:nvSpPr>
          <p:cNvPr id="3" name="Content Placeholder 2"/>
          <p:cNvSpPr>
            <a:spLocks noGrp="1"/>
          </p:cNvSpPr>
          <p:nvPr>
            <p:ph sz="half" idx="1"/>
          </p:nvPr>
        </p:nvSpPr>
        <p:spPr>
          <a:xfrm flipH="1">
            <a:off x="582932" y="1825625"/>
            <a:ext cx="45719" cy="4351338"/>
          </a:xfrm>
        </p:spPr>
        <p:txBody>
          <a:bodyPr>
            <a:normAutofit/>
          </a:bodyPr>
          <a:lstStyle/>
          <a:p>
            <a:endParaRPr lang="en-US" dirty="0" smtClean="0"/>
          </a:p>
          <a:p>
            <a:endParaRPr lang="en-US" dirty="0" smtClean="0"/>
          </a:p>
        </p:txBody>
      </p:sp>
      <p:pic>
        <p:nvPicPr>
          <p:cNvPr id="9" name="Picture 8" descr="shutterstock_207355288.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9512" y="1820671"/>
            <a:ext cx="8644507" cy="4776681"/>
          </a:xfrm>
          <a:prstGeom prst="rect">
            <a:avLst/>
          </a:prstGeom>
        </p:spPr>
      </p:pic>
    </p:spTree>
    <p:extLst>
      <p:ext uri="{BB962C8B-B14F-4D97-AF65-F5344CB8AC3E}">
        <p14:creationId xmlns:p14="http://schemas.microsoft.com/office/powerpoint/2010/main" val="11801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The Benefits for the Institution</a:t>
            </a:r>
            <a:endParaRPr lang="en-US" sz="4400" dirty="0"/>
          </a:p>
        </p:txBody>
      </p:sp>
      <p:sp>
        <p:nvSpPr>
          <p:cNvPr id="3" name="Content Placeholder 2"/>
          <p:cNvSpPr>
            <a:spLocks noGrp="1"/>
          </p:cNvSpPr>
          <p:nvPr>
            <p:ph sz="half" idx="1"/>
          </p:nvPr>
        </p:nvSpPr>
        <p:spPr>
          <a:xfrm>
            <a:off x="755577" y="1628800"/>
            <a:ext cx="2016223" cy="4351337"/>
          </a:xfrm>
        </p:spPr>
        <p:txBody>
          <a:bodyPr>
            <a:normAutofit/>
          </a:bodyPr>
          <a:lstStyle/>
          <a:p>
            <a:endParaRPr lang="en-US" dirty="0"/>
          </a:p>
        </p:txBody>
      </p:sp>
      <p:sp>
        <p:nvSpPr>
          <p:cNvPr id="7" name="Content Placeholder 6"/>
          <p:cNvSpPr>
            <a:spLocks noGrp="1"/>
          </p:cNvSpPr>
          <p:nvPr>
            <p:ph sz="half" idx="2"/>
          </p:nvPr>
        </p:nvSpPr>
        <p:spPr/>
        <p:txBody>
          <a:bodyPr/>
          <a:lstStyle/>
          <a:p>
            <a:endParaRPr lang="en-US"/>
          </a:p>
        </p:txBody>
      </p:sp>
      <p:pic>
        <p:nvPicPr>
          <p:cNvPr id="8" name="Picture 7" descr="f564ee4d-6abb-4cca-ae07-be5de3765a2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293242"/>
            <a:ext cx="9086363" cy="5315521"/>
          </a:xfrm>
          <a:prstGeom prst="rect">
            <a:avLst/>
          </a:prstGeom>
        </p:spPr>
      </p:pic>
    </p:spTree>
    <p:extLst>
      <p:ext uri="{BB962C8B-B14F-4D97-AF65-F5344CB8AC3E}">
        <p14:creationId xmlns:p14="http://schemas.microsoft.com/office/powerpoint/2010/main" val="2707707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The Benefits for Students</a:t>
            </a:r>
            <a:endParaRPr lang="en-US" sz="4400" dirty="0"/>
          </a:p>
        </p:txBody>
      </p:sp>
      <p:sp>
        <p:nvSpPr>
          <p:cNvPr id="3" name="Content Placeholder 2"/>
          <p:cNvSpPr>
            <a:spLocks noGrp="1"/>
          </p:cNvSpPr>
          <p:nvPr>
            <p:ph sz="half" idx="1"/>
          </p:nvPr>
        </p:nvSpPr>
        <p:spPr>
          <a:xfrm>
            <a:off x="755576" y="1628800"/>
            <a:ext cx="3518379" cy="4351337"/>
          </a:xfrm>
        </p:spPr>
        <p:txBody>
          <a:bodyPr>
            <a:normAutofit/>
          </a:bodyPr>
          <a:lstStyle/>
          <a:p>
            <a:endParaRPr lang="en-US"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a:ext>
            </a:extLst>
          </a:blip>
          <a:stretch>
            <a:fillRect/>
          </a:stretch>
        </p:blipFill>
        <p:spPr>
          <a:xfrm>
            <a:off x="251520" y="1268760"/>
            <a:ext cx="8474394" cy="5642756"/>
          </a:xfrm>
        </p:spPr>
      </p:pic>
    </p:spTree>
    <p:extLst>
      <p:ext uri="{BB962C8B-B14F-4D97-AF65-F5344CB8AC3E}">
        <p14:creationId xmlns:p14="http://schemas.microsoft.com/office/powerpoint/2010/main" val="31387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Student Feedback</a:t>
            </a:r>
            <a:endParaRPr lang="en-US" dirty="0"/>
          </a:p>
        </p:txBody>
      </p:sp>
      <p:sp>
        <p:nvSpPr>
          <p:cNvPr id="6" name="Content Placeholder 5"/>
          <p:cNvSpPr>
            <a:spLocks noGrp="1"/>
          </p:cNvSpPr>
          <p:nvPr>
            <p:ph idx="1"/>
          </p:nvPr>
        </p:nvSpPr>
        <p:spPr>
          <a:xfrm>
            <a:off x="611560" y="1340768"/>
            <a:ext cx="7886700" cy="4351338"/>
          </a:xfrm>
        </p:spPr>
        <p:txBody>
          <a:bodyPr>
            <a:normAutofit fontScale="70000" lnSpcReduction="20000"/>
          </a:bodyPr>
          <a:lstStyle/>
          <a:p>
            <a:pPr marL="0" indent="0">
              <a:buNone/>
            </a:pPr>
            <a:r>
              <a:rPr lang="en-CA" dirty="0"/>
              <a:t>"The fact that we did projects for actual clients was very cool</a:t>
            </a:r>
            <a:r>
              <a:rPr lang="en-CA" dirty="0" smtClean="0"/>
              <a:t>!”</a:t>
            </a:r>
          </a:p>
          <a:p>
            <a:endParaRPr lang="en-CA" dirty="0"/>
          </a:p>
          <a:p>
            <a:pPr marL="0" indent="0">
              <a:buNone/>
            </a:pPr>
            <a:r>
              <a:rPr lang="en-CA" dirty="0"/>
              <a:t> </a:t>
            </a:r>
            <a:r>
              <a:rPr lang="en-US" dirty="0"/>
              <a:t>“I must admit, I was skeptical of how this course/simulation would work, </a:t>
            </a:r>
            <a:r>
              <a:rPr lang="en-US" dirty="0" smtClean="0"/>
              <a:t>but</a:t>
            </a:r>
            <a:r>
              <a:rPr lang="en-CA" dirty="0"/>
              <a:t> </a:t>
            </a:r>
            <a:r>
              <a:rPr lang="en-CA" dirty="0" smtClean="0"/>
              <a:t> </a:t>
            </a:r>
            <a:r>
              <a:rPr lang="en-US" dirty="0" smtClean="0"/>
              <a:t>it </a:t>
            </a:r>
            <a:r>
              <a:rPr lang="en-US" dirty="0"/>
              <a:t>became clear that there wasn’t a Professor or T.A watching over us, </a:t>
            </a:r>
            <a:r>
              <a:rPr lang="en-US" dirty="0" smtClean="0"/>
              <a:t>but instead </a:t>
            </a:r>
            <a:r>
              <a:rPr lang="en-US" dirty="0"/>
              <a:t>two upper employees at </a:t>
            </a:r>
            <a:r>
              <a:rPr lang="en-US" dirty="0" err="1"/>
              <a:t>Ametros</a:t>
            </a:r>
            <a:r>
              <a:rPr lang="en-US" dirty="0"/>
              <a:t> helping us out.” </a:t>
            </a:r>
            <a:endParaRPr lang="en-CA" dirty="0"/>
          </a:p>
          <a:p>
            <a:pPr marL="0" indent="0">
              <a:buNone/>
            </a:pPr>
            <a:endParaRPr lang="en-US" dirty="0" smtClean="0"/>
          </a:p>
          <a:p>
            <a:pPr marL="0" indent="0">
              <a:buNone/>
            </a:pPr>
            <a:r>
              <a:rPr lang="en-US" dirty="0" smtClean="0"/>
              <a:t>“</a:t>
            </a:r>
            <a:r>
              <a:rPr lang="en-US" dirty="0"/>
              <a:t>The educational briefs were helpful. The fact that they were </a:t>
            </a:r>
            <a:r>
              <a:rPr lang="en-US" dirty="0" smtClean="0"/>
              <a:t>in</a:t>
            </a:r>
            <a:r>
              <a:rPr lang="en-CA" dirty="0"/>
              <a:t> </a:t>
            </a:r>
            <a:r>
              <a:rPr lang="en-US" dirty="0" smtClean="0"/>
              <a:t>video </a:t>
            </a:r>
            <a:r>
              <a:rPr lang="en-US" dirty="0"/>
              <a:t>format allowed me to go back and watch them as many times as </a:t>
            </a:r>
            <a:r>
              <a:rPr lang="en-US" dirty="0" smtClean="0"/>
              <a:t>I needed </a:t>
            </a:r>
            <a:r>
              <a:rPr lang="en-US" dirty="0"/>
              <a:t>in order to understand the concept being taught.”</a:t>
            </a:r>
            <a:endParaRPr lang="en-CA" dirty="0"/>
          </a:p>
          <a:p>
            <a:pPr marL="0" indent="0">
              <a:buNone/>
            </a:pPr>
            <a:r>
              <a:rPr lang="en-US" dirty="0"/>
              <a:t> </a:t>
            </a:r>
            <a:endParaRPr lang="en-CA" dirty="0"/>
          </a:p>
          <a:p>
            <a:pPr marL="0" indent="0">
              <a:buNone/>
            </a:pPr>
            <a:r>
              <a:rPr lang="en-CA" dirty="0"/>
              <a:t>"Working with </a:t>
            </a:r>
            <a:r>
              <a:rPr lang="en-CA" dirty="0" err="1"/>
              <a:t>Ametros</a:t>
            </a:r>
            <a:r>
              <a:rPr lang="en-CA" dirty="0"/>
              <a:t> Communication Consulting has been an outstanding experience.  Each assigned task was geared to providing us with a life-like business setting with real clients and team members. Being able to receive quality feedback for our work while making our own schedule for completing tasks really gave us the experience we needed to cope with the real-life business world</a:t>
            </a:r>
            <a:r>
              <a:rPr lang="en-CA" dirty="0" smtClean="0"/>
              <a:t>.”</a:t>
            </a:r>
          </a:p>
          <a:p>
            <a:pPr marL="0" indent="0">
              <a:buNone/>
            </a:pPr>
            <a:endParaRPr lang="en-CA" dirty="0"/>
          </a:p>
          <a:p>
            <a:pPr marL="0" indent="0">
              <a:buNone/>
            </a:pPr>
            <a:r>
              <a:rPr lang="en-CA" dirty="0"/>
              <a:t>"I think this was the </a:t>
            </a:r>
            <a:r>
              <a:rPr lang="en-CA" dirty="0" smtClean="0"/>
              <a:t>best </a:t>
            </a:r>
            <a:r>
              <a:rPr lang="en-CA" dirty="0"/>
              <a:t>course I have ever taken in regards to being useful for the future (felt like actual life experience</a:t>
            </a:r>
            <a:r>
              <a:rPr lang="en-CA" dirty="0" smtClean="0"/>
              <a:t>)”</a:t>
            </a:r>
          </a:p>
          <a:p>
            <a:pPr marL="0" indent="0">
              <a:buNone/>
            </a:pPr>
            <a:endParaRPr lang="en-CA" dirty="0"/>
          </a:p>
          <a:p>
            <a:pPr marL="0" indent="0">
              <a:buNone/>
            </a:pPr>
            <a:r>
              <a:rPr lang="en-CA" dirty="0"/>
              <a:t>"I'll start off by saying that </a:t>
            </a:r>
            <a:r>
              <a:rPr lang="en-CA" dirty="0" err="1"/>
              <a:t>Ametros</a:t>
            </a:r>
            <a:r>
              <a:rPr lang="en-CA" dirty="0"/>
              <a:t> Consulting was a great experience.  Being ‘thrown’ into a real life business situation was invaluable and a completely new experience for me."</a:t>
            </a:r>
          </a:p>
          <a:p>
            <a:pPr marL="0" indent="0">
              <a:buNone/>
            </a:pPr>
            <a:endParaRPr lang="en-US" dirty="0"/>
          </a:p>
        </p:txBody>
      </p:sp>
    </p:spTree>
    <p:extLst>
      <p:ext uri="{BB962C8B-B14F-4D97-AF65-F5344CB8AC3E}">
        <p14:creationId xmlns:p14="http://schemas.microsoft.com/office/powerpoint/2010/main" val="1241769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dobeStock_36301030.jpeg"/>
          <p:cNvPicPr>
            <a:picLocks noGrp="1" noChangeAspect="1"/>
          </p:cNvPicPr>
          <p:nvPr>
            <p:ph idx="1"/>
          </p:nvPr>
        </p:nvPicPr>
        <p:blipFill>
          <a:blip r:embed="rId3" cstate="print">
            <a:extLst>
              <a:ext uri="{28A0092B-C50C-407E-A947-70E740481C1C}">
                <a14:useLocalDpi xmlns:a14="http://schemas.microsoft.com/office/drawing/2010/main"/>
              </a:ext>
            </a:extLst>
          </a:blip>
          <a:srcRect/>
          <a:stretch>
            <a:fillRect/>
          </a:stretch>
        </p:blipFill>
        <p:spPr>
          <a:xfrm>
            <a:off x="251520" y="-891480"/>
            <a:ext cx="8578707" cy="4525963"/>
          </a:xfrm>
        </p:spPr>
      </p:pic>
      <p:sp>
        <p:nvSpPr>
          <p:cNvPr id="3" name="TextBox 2"/>
          <p:cNvSpPr txBox="1"/>
          <p:nvPr/>
        </p:nvSpPr>
        <p:spPr>
          <a:xfrm>
            <a:off x="1478561" y="5086837"/>
            <a:ext cx="6048672" cy="400110"/>
          </a:xfrm>
          <a:prstGeom prst="rect">
            <a:avLst/>
          </a:prstGeom>
          <a:noFill/>
        </p:spPr>
        <p:txBody>
          <a:bodyPr wrap="square" rtlCol="0">
            <a:spAutoFit/>
          </a:bodyPr>
          <a:lstStyle/>
          <a:p>
            <a:pPr algn="ctr"/>
            <a:endParaRPr lang="en-US" sz="2000" dirty="0">
              <a:solidFill>
                <a:schemeClr val="tx1">
                  <a:lumMod val="50000"/>
                  <a:lumOff val="50000"/>
                </a:schemeClr>
              </a:solidFill>
            </a:endParaRPr>
          </a:p>
        </p:txBody>
      </p:sp>
      <p:sp>
        <p:nvSpPr>
          <p:cNvPr id="2" name="Rectangle 1"/>
          <p:cNvSpPr/>
          <p:nvPr/>
        </p:nvSpPr>
        <p:spPr>
          <a:xfrm>
            <a:off x="467544" y="4437112"/>
            <a:ext cx="7920880" cy="954107"/>
          </a:xfrm>
          <a:prstGeom prst="rect">
            <a:avLst/>
          </a:prstGeom>
        </p:spPr>
        <p:txBody>
          <a:bodyPr wrap="square">
            <a:spAutoFit/>
          </a:bodyPr>
          <a:lstStyle/>
          <a:p>
            <a:pPr algn="ctr"/>
            <a:r>
              <a:rPr lang="en-US" sz="2800" dirty="0" smtClean="0">
                <a:solidFill>
                  <a:schemeClr val="tx1">
                    <a:lumMod val="50000"/>
                    <a:lumOff val="50000"/>
                  </a:schemeClr>
                </a:solidFill>
              </a:rPr>
              <a:t>Improving the way the world communicates by transforming the way we teach and learn</a:t>
            </a:r>
            <a:endParaRPr lang="en-US" sz="2800" dirty="0">
              <a:solidFill>
                <a:schemeClr val="tx1">
                  <a:lumMod val="50000"/>
                  <a:lumOff val="50000"/>
                </a:schemeClr>
              </a:solidFill>
            </a:endParaRPr>
          </a:p>
        </p:txBody>
      </p:sp>
      <p:pic>
        <p:nvPicPr>
          <p:cNvPr id="5" name="Picture 4" descr="ametros_learning_colou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5776" y="3356992"/>
            <a:ext cx="3806157" cy="878588"/>
          </a:xfrm>
          <a:prstGeom prst="rect">
            <a:avLst/>
          </a:prstGeom>
        </p:spPr>
      </p:pic>
    </p:spTree>
    <p:extLst>
      <p:ext uri="{BB962C8B-B14F-4D97-AF65-F5344CB8AC3E}">
        <p14:creationId xmlns:p14="http://schemas.microsoft.com/office/powerpoint/2010/main" val="122784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111125" y="601134"/>
            <a:ext cx="8840788" cy="427567"/>
          </a:xfrm>
          <a:noFill/>
          <a:ln>
            <a:miter lim="800000"/>
            <a:headEnd/>
            <a:tailEnd/>
          </a:ln>
        </p:spPr>
        <p:txBody>
          <a:bodyPr vert="horz" wrap="square" numCol="1" anchor="t" anchorCtr="0" compatLnSpc="1">
            <a:prstTxWarp prst="textNoShape">
              <a:avLst/>
            </a:prstTxWarp>
            <a:normAutofit fontScale="90000"/>
          </a:bodyPr>
          <a:lstStyle/>
          <a:p>
            <a:r>
              <a:rPr lang="en-US" cap="none" dirty="0" smtClean="0">
                <a:solidFill>
                  <a:schemeClr val="tx1"/>
                </a:solidFill>
                <a:cs typeface="Arial" pitchFamily="34" charset="0"/>
              </a:rPr>
              <a:t>Three strategies that are driving a fundamental transformation in Higher Education.  </a:t>
            </a:r>
          </a:p>
        </p:txBody>
      </p:sp>
      <p:sp>
        <p:nvSpPr>
          <p:cNvPr id="17411" name="Slide Number Placeholder 3"/>
          <p:cNvSpPr>
            <a:spLocks noGrp="1"/>
          </p:cNvSpPr>
          <p:nvPr>
            <p:ph type="sldNum" sz="quarter" idx="10"/>
          </p:nvPr>
        </p:nvSpPr>
        <p:spPr>
          <a:noFill/>
          <a:ln>
            <a:miter lim="800000"/>
            <a:headEnd/>
            <a:tailEnd/>
          </a:ln>
        </p:spPr>
        <p:txBody>
          <a:bodyPr/>
          <a:lstStyle/>
          <a:p>
            <a:fld id="{369C5ABF-2BE1-4E2F-AAB8-A7425AE9F551}" type="slidenum">
              <a:rPr lang="en-US" altLang="en-US"/>
              <a:pPr/>
              <a:t>2</a:t>
            </a:fld>
            <a:endParaRPr lang="en-US" altLang="en-US"/>
          </a:p>
        </p:txBody>
      </p:sp>
      <p:graphicFrame>
        <p:nvGraphicFramePr>
          <p:cNvPr id="17" name="Content Placeholder 16"/>
          <p:cNvGraphicFramePr>
            <a:graphicFrameLocks noGrp="1"/>
          </p:cNvGraphicFramePr>
          <p:nvPr>
            <p:ph idx="1"/>
          </p:nvPr>
        </p:nvGraphicFramePr>
        <p:xfrm>
          <a:off x="274639" y="1496484"/>
          <a:ext cx="8677275" cy="47815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413" name="Picture 3"/>
          <p:cNvPicPr>
            <a:picLocks/>
          </p:cNvPicPr>
          <p:nvPr/>
        </p:nvPicPr>
        <p:blipFill>
          <a:blip r:embed="rId7" cstate="print"/>
          <a:srcRect r="20833"/>
          <a:stretch>
            <a:fillRect/>
          </a:stretch>
        </p:blipFill>
        <p:spPr bwMode="auto">
          <a:xfrm>
            <a:off x="4859338" y="1797051"/>
            <a:ext cx="862012" cy="1149349"/>
          </a:xfrm>
          <a:prstGeom prst="rect">
            <a:avLst/>
          </a:prstGeom>
          <a:noFill/>
          <a:ln w="9525">
            <a:noFill/>
            <a:miter lim="800000"/>
            <a:headEnd/>
            <a:tailEnd/>
          </a:ln>
        </p:spPr>
      </p:pic>
      <p:pic>
        <p:nvPicPr>
          <p:cNvPr id="17414" name="Picture 4" descr="http://www.f-1enterprise.com/wp-content/uploads/2015/02/growth-pic.jpg"/>
          <p:cNvPicPr>
            <a:picLocks noChangeAspect="1" noChangeArrowheads="1"/>
          </p:cNvPicPr>
          <p:nvPr/>
        </p:nvPicPr>
        <p:blipFill>
          <a:blip r:embed="rId8" cstate="print"/>
          <a:srcRect/>
          <a:stretch>
            <a:fillRect/>
          </a:stretch>
        </p:blipFill>
        <p:spPr bwMode="auto">
          <a:xfrm>
            <a:off x="6156325" y="4773085"/>
            <a:ext cx="935038" cy="1189567"/>
          </a:xfrm>
          <a:prstGeom prst="rect">
            <a:avLst/>
          </a:prstGeom>
          <a:noFill/>
          <a:ln w="9525">
            <a:noFill/>
            <a:miter lim="800000"/>
            <a:headEnd/>
            <a:tailEnd/>
          </a:ln>
        </p:spPr>
      </p:pic>
      <p:pic>
        <p:nvPicPr>
          <p:cNvPr id="1026" name="Picture 2" descr="C:\Users\Administrator\AppData\Local\Microsoft\Windows\Temporary Internet Files\Content.IE5\3HABY59R\defragmentation[1].png"/>
          <p:cNvPicPr>
            <a:picLocks noChangeAspect="1" noChangeArrowheads="1"/>
          </p:cNvPicPr>
          <p:nvPr/>
        </p:nvPicPr>
        <p:blipFill>
          <a:blip r:embed="rId9" cstate="print"/>
          <a:srcRect/>
          <a:stretch>
            <a:fillRect/>
          </a:stretch>
        </p:blipFill>
        <p:spPr bwMode="auto">
          <a:xfrm>
            <a:off x="2123729" y="3813043"/>
            <a:ext cx="1038225" cy="1181100"/>
          </a:xfrm>
          <a:prstGeom prst="rect">
            <a:avLst/>
          </a:prstGeom>
          <a:noFill/>
        </p:spPr>
      </p:pic>
    </p:spTree>
    <p:extLst>
      <p:ext uri="{BB962C8B-B14F-4D97-AF65-F5344CB8AC3E}">
        <p14:creationId xmlns:p14="http://schemas.microsoft.com/office/powerpoint/2010/main" val="3742981687"/>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hape 39"/>
          <p:cNvSpPr/>
          <p:nvPr/>
        </p:nvSpPr>
        <p:spPr>
          <a:xfrm rot="5939318" flipH="1">
            <a:off x="4296305" y="2786063"/>
            <a:ext cx="4047067" cy="2365375"/>
          </a:xfrm>
          <a:prstGeom prst="swooshArrow">
            <a:avLst>
              <a:gd name="adj1" fmla="val 25000"/>
              <a:gd name="adj2" fmla="val 25000"/>
            </a:avLst>
          </a:prstGeom>
          <a:solidFill>
            <a:schemeClr val="accent2">
              <a:alpha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483" name="Title 2"/>
          <p:cNvSpPr>
            <a:spLocks noGrp="1"/>
          </p:cNvSpPr>
          <p:nvPr>
            <p:ph type="title"/>
          </p:nvPr>
        </p:nvSpPr>
        <p:spPr bwMode="auto">
          <a:xfrm>
            <a:off x="150814" y="698500"/>
            <a:ext cx="8669337" cy="425451"/>
          </a:xfrm>
          <a:noFill/>
          <a:ln>
            <a:miter lim="800000"/>
            <a:headEnd/>
            <a:tailEnd/>
          </a:ln>
        </p:spPr>
        <p:txBody>
          <a:bodyPr vert="horz" wrap="square" numCol="1" anchor="t" anchorCtr="0" compatLnSpc="1">
            <a:prstTxWarp prst="textNoShape">
              <a:avLst/>
            </a:prstTxWarp>
            <a:normAutofit fontScale="90000"/>
          </a:bodyPr>
          <a:lstStyle/>
          <a:p>
            <a:pPr>
              <a:lnSpc>
                <a:spcPts val="2200"/>
              </a:lnSpc>
            </a:pPr>
            <a:r>
              <a:rPr lang="en-US" altLang="en-US" cap="none" dirty="0" smtClean="0">
                <a:solidFill>
                  <a:schemeClr val="tx1"/>
                </a:solidFill>
                <a:cs typeface="Arial" pitchFamily="34" charset="0"/>
              </a:rPr>
              <a:t>The demand is for deeper, richer experiences across the board</a:t>
            </a:r>
          </a:p>
        </p:txBody>
      </p:sp>
      <p:sp>
        <p:nvSpPr>
          <p:cNvPr id="5" name="Rectangle 4"/>
          <p:cNvSpPr/>
          <p:nvPr/>
        </p:nvSpPr>
        <p:spPr>
          <a:xfrm>
            <a:off x="1246188" y="1697566"/>
            <a:ext cx="4591050" cy="427809"/>
          </a:xfrm>
          <a:prstGeom prst="rect">
            <a:avLst/>
          </a:prstGeom>
        </p:spPr>
        <p:txBody>
          <a:bodyPr>
            <a:spAutoFit/>
          </a:bodyPr>
          <a:lstStyle/>
          <a:p>
            <a:pPr algn="ctr">
              <a:lnSpc>
                <a:spcPct val="90000"/>
              </a:lnSpc>
              <a:defRPr/>
            </a:pPr>
            <a:r>
              <a:rPr lang="en-US" sz="1200" b="1" kern="0">
                <a:latin typeface="Calibri" panose="020F0502020204030204" pitchFamily="34" charset="0"/>
                <a:cs typeface="Calibri" panose="020F0502020204030204" pitchFamily="34" charset="0"/>
              </a:rPr>
              <a:t>Technology change enables deeper, richer experiences …and students expect education institutions to deliver</a:t>
            </a:r>
            <a:r>
              <a:rPr lang="en-US" sz="1200" b="1" kern="0" baseline="30000">
                <a:latin typeface="Calibri" panose="020F0502020204030204" pitchFamily="34" charset="0"/>
                <a:cs typeface="Calibri" panose="020F0502020204030204" pitchFamily="34" charset="0"/>
              </a:rPr>
              <a:t>1</a:t>
            </a:r>
          </a:p>
        </p:txBody>
      </p:sp>
      <p:cxnSp>
        <p:nvCxnSpPr>
          <p:cNvPr id="6" name="Straight Arrow Connector 5"/>
          <p:cNvCxnSpPr/>
          <p:nvPr/>
        </p:nvCxnSpPr>
        <p:spPr>
          <a:xfrm flipV="1">
            <a:off x="1641476" y="5734051"/>
            <a:ext cx="2797175" cy="25400"/>
          </a:xfrm>
          <a:prstGeom prst="straightConnector1">
            <a:avLst/>
          </a:prstGeom>
          <a:ln>
            <a:solidFill>
              <a:schemeClr val="tx1"/>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 name="Freeform 6"/>
          <p:cNvSpPr/>
          <p:nvPr/>
        </p:nvSpPr>
        <p:spPr>
          <a:xfrm flipH="1" flipV="1">
            <a:off x="2732088" y="4258733"/>
            <a:ext cx="1631950" cy="1492251"/>
          </a:xfrm>
          <a:custGeom>
            <a:avLst/>
            <a:gdLst>
              <a:gd name="connsiteX0" fmla="*/ 0 w 2721429"/>
              <a:gd name="connsiteY0" fmla="*/ 2373086 h 2373086"/>
              <a:gd name="connsiteX1" fmla="*/ 1600200 w 2721429"/>
              <a:gd name="connsiteY1" fmla="*/ 1828800 h 2373086"/>
              <a:gd name="connsiteX2" fmla="*/ 2525486 w 2721429"/>
              <a:gd name="connsiteY2" fmla="*/ 435429 h 2373086"/>
              <a:gd name="connsiteX3" fmla="*/ 2721429 w 2721429"/>
              <a:gd name="connsiteY3" fmla="*/ 0 h 2373086"/>
              <a:gd name="connsiteX4" fmla="*/ 2721429 w 2721429"/>
              <a:gd name="connsiteY4" fmla="*/ 0 h 2373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429" h="2373086">
                <a:moveTo>
                  <a:pt x="0" y="2373086"/>
                </a:moveTo>
                <a:cubicBezTo>
                  <a:pt x="589643" y="2262414"/>
                  <a:pt x="1179286" y="2151743"/>
                  <a:pt x="1600200" y="1828800"/>
                </a:cubicBezTo>
                <a:cubicBezTo>
                  <a:pt x="2021114" y="1505857"/>
                  <a:pt x="2338615" y="740229"/>
                  <a:pt x="2525486" y="435429"/>
                </a:cubicBezTo>
                <a:cubicBezTo>
                  <a:pt x="2712358" y="130629"/>
                  <a:pt x="2721429" y="0"/>
                  <a:pt x="2721429" y="0"/>
                </a:cubicBezTo>
                <a:lnTo>
                  <a:pt x="2721429" y="0"/>
                </a:lnTo>
              </a:path>
            </a:pathLst>
          </a:custGeom>
          <a:ln w="28575">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725">
              <a:latin typeface="Calibri" panose="020F0502020204030204" pitchFamily="34" charset="0"/>
              <a:cs typeface="Calibri" panose="020F0502020204030204" pitchFamily="34" charset="0"/>
            </a:endParaRPr>
          </a:p>
        </p:txBody>
      </p:sp>
      <p:sp>
        <p:nvSpPr>
          <p:cNvPr id="153606" name="TextBox 13"/>
          <p:cNvSpPr txBox="1">
            <a:spLocks noChangeArrowheads="1"/>
          </p:cNvSpPr>
          <p:nvPr/>
        </p:nvSpPr>
        <p:spPr bwMode="auto">
          <a:xfrm>
            <a:off x="3309369" y="4944534"/>
            <a:ext cx="1342576"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defRPr/>
            </a:pPr>
            <a:r>
              <a:rPr lang="en-US" altLang="en-US" sz="975" b="1">
                <a:solidFill>
                  <a:schemeClr val="accent2"/>
                </a:solidFill>
                <a:latin typeface="Calibri" panose="020F0502020204030204" pitchFamily="34" charset="0"/>
                <a:cs typeface="Calibri" panose="020F0502020204030204" pitchFamily="34" charset="0"/>
              </a:rPr>
              <a:t>Organizational change</a:t>
            </a:r>
          </a:p>
        </p:txBody>
      </p:sp>
      <p:sp>
        <p:nvSpPr>
          <p:cNvPr id="153607" name="TextBox 21"/>
          <p:cNvSpPr txBox="1">
            <a:spLocks noChangeArrowheads="1"/>
          </p:cNvSpPr>
          <p:nvPr/>
        </p:nvSpPr>
        <p:spPr bwMode="auto">
          <a:xfrm>
            <a:off x="3776664" y="2931584"/>
            <a:ext cx="10699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defRPr/>
            </a:pPr>
            <a:r>
              <a:rPr lang="en-US" altLang="en-US" sz="1050" b="1" i="1">
                <a:latin typeface="Calibri" panose="020F0502020204030204" pitchFamily="34" charset="0"/>
                <a:cs typeface="Calibri" panose="020F0502020204030204" pitchFamily="34" charset="0"/>
              </a:rPr>
              <a:t>Student experience</a:t>
            </a:r>
          </a:p>
          <a:p>
            <a:pPr algn="ctr">
              <a:defRPr/>
            </a:pPr>
            <a:r>
              <a:rPr lang="en-US" altLang="en-US" sz="1500" b="1" i="1">
                <a:latin typeface="Calibri" panose="020F0502020204030204" pitchFamily="34" charset="0"/>
                <a:cs typeface="Calibri" panose="020F0502020204030204" pitchFamily="34" charset="0"/>
              </a:rPr>
              <a:t>gap</a:t>
            </a:r>
          </a:p>
        </p:txBody>
      </p:sp>
      <p:cxnSp>
        <p:nvCxnSpPr>
          <p:cNvPr id="10" name="Straight Arrow Connector 9"/>
          <p:cNvCxnSpPr/>
          <p:nvPr/>
        </p:nvCxnSpPr>
        <p:spPr>
          <a:xfrm rot="5400000" flipH="1" flipV="1">
            <a:off x="112183" y="4357159"/>
            <a:ext cx="3630084" cy="12700"/>
          </a:xfrm>
          <a:prstGeom prst="straightConnector1">
            <a:avLst/>
          </a:prstGeom>
          <a:ln>
            <a:solidFill>
              <a:schemeClr val="tx1"/>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0490" name="TextBox 25"/>
          <p:cNvSpPr txBox="1">
            <a:spLocks noChangeArrowheads="1"/>
          </p:cNvSpPr>
          <p:nvPr/>
        </p:nvSpPr>
        <p:spPr bwMode="auto">
          <a:xfrm>
            <a:off x="2957945" y="5750985"/>
            <a:ext cx="442048" cy="230832"/>
          </a:xfrm>
          <a:prstGeom prst="rect">
            <a:avLst/>
          </a:prstGeom>
          <a:noFill/>
          <a:ln w="9525">
            <a:noFill/>
            <a:miter lim="800000"/>
            <a:headEnd/>
            <a:tailEnd/>
          </a:ln>
        </p:spPr>
        <p:txBody>
          <a:bodyPr wrap="none">
            <a:spAutoFit/>
          </a:bodyPr>
          <a:lstStyle/>
          <a:p>
            <a:pPr algn="ctr"/>
            <a:r>
              <a:rPr lang="en-US" altLang="en-US" sz="900" i="1">
                <a:solidFill>
                  <a:schemeClr val="tx1"/>
                </a:solidFill>
                <a:latin typeface="Calibri" pitchFamily="34" charset="0"/>
                <a:ea typeface="MS PGothic" pitchFamily="34" charset="-128"/>
                <a:cs typeface="Calibri" pitchFamily="34" charset="0"/>
              </a:rPr>
              <a:t>Time</a:t>
            </a:r>
          </a:p>
        </p:txBody>
      </p:sp>
      <p:sp>
        <p:nvSpPr>
          <p:cNvPr id="20491" name="TextBox 26"/>
          <p:cNvSpPr txBox="1">
            <a:spLocks noChangeArrowheads="1"/>
          </p:cNvSpPr>
          <p:nvPr/>
        </p:nvSpPr>
        <p:spPr bwMode="auto">
          <a:xfrm rot="-5400000">
            <a:off x="1541192" y="4205760"/>
            <a:ext cx="565692" cy="230832"/>
          </a:xfrm>
          <a:prstGeom prst="rect">
            <a:avLst/>
          </a:prstGeom>
          <a:noFill/>
          <a:ln w="9525">
            <a:noFill/>
            <a:miter lim="800000"/>
            <a:headEnd/>
            <a:tailEnd/>
          </a:ln>
        </p:spPr>
        <p:txBody>
          <a:bodyPr wrap="none">
            <a:spAutoFit/>
          </a:bodyPr>
          <a:lstStyle/>
          <a:p>
            <a:pPr algn="ctr"/>
            <a:r>
              <a:rPr lang="en-US" altLang="en-US" sz="900" i="1">
                <a:solidFill>
                  <a:schemeClr val="tx1"/>
                </a:solidFill>
                <a:latin typeface="Calibri" pitchFamily="34" charset="0"/>
                <a:ea typeface="MS PGothic" pitchFamily="34" charset="-128"/>
                <a:cs typeface="Calibri" pitchFamily="34" charset="0"/>
              </a:rPr>
              <a:t>Change</a:t>
            </a:r>
          </a:p>
        </p:txBody>
      </p:sp>
      <p:sp>
        <p:nvSpPr>
          <p:cNvPr id="153611" name="TextBox 12"/>
          <p:cNvSpPr txBox="1">
            <a:spLocks noChangeArrowheads="1"/>
          </p:cNvSpPr>
          <p:nvPr/>
        </p:nvSpPr>
        <p:spPr bwMode="auto">
          <a:xfrm>
            <a:off x="2135740" y="2895600"/>
            <a:ext cx="1178407"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defRPr/>
            </a:pPr>
            <a:r>
              <a:rPr lang="en-US" altLang="en-US" sz="975" b="1">
                <a:solidFill>
                  <a:schemeClr val="accent1"/>
                </a:solidFill>
                <a:latin typeface="Calibri" panose="020F0502020204030204" pitchFamily="34" charset="0"/>
                <a:cs typeface="Calibri" panose="020F0502020204030204" pitchFamily="34" charset="0"/>
              </a:rPr>
              <a:t>Technology change</a:t>
            </a:r>
          </a:p>
        </p:txBody>
      </p:sp>
      <p:sp>
        <p:nvSpPr>
          <p:cNvPr id="14" name="Freeform 13"/>
          <p:cNvSpPr/>
          <p:nvPr/>
        </p:nvSpPr>
        <p:spPr>
          <a:xfrm>
            <a:off x="1931989" y="2590801"/>
            <a:ext cx="1798637" cy="2055284"/>
          </a:xfrm>
          <a:custGeom>
            <a:avLst/>
            <a:gdLst>
              <a:gd name="connsiteX0" fmla="*/ 0 w 2721429"/>
              <a:gd name="connsiteY0" fmla="*/ 2373086 h 2373086"/>
              <a:gd name="connsiteX1" fmla="*/ 1600200 w 2721429"/>
              <a:gd name="connsiteY1" fmla="*/ 1828800 h 2373086"/>
              <a:gd name="connsiteX2" fmla="*/ 2525486 w 2721429"/>
              <a:gd name="connsiteY2" fmla="*/ 435429 h 2373086"/>
              <a:gd name="connsiteX3" fmla="*/ 2721429 w 2721429"/>
              <a:gd name="connsiteY3" fmla="*/ 0 h 2373086"/>
              <a:gd name="connsiteX4" fmla="*/ 2721429 w 2721429"/>
              <a:gd name="connsiteY4" fmla="*/ 0 h 2373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429" h="2373086">
                <a:moveTo>
                  <a:pt x="0" y="2373086"/>
                </a:moveTo>
                <a:cubicBezTo>
                  <a:pt x="589643" y="2262414"/>
                  <a:pt x="1179286" y="2151743"/>
                  <a:pt x="1600200" y="1828800"/>
                </a:cubicBezTo>
                <a:cubicBezTo>
                  <a:pt x="2021114" y="1505857"/>
                  <a:pt x="2338615" y="740229"/>
                  <a:pt x="2525486" y="435429"/>
                </a:cubicBezTo>
                <a:cubicBezTo>
                  <a:pt x="2712358" y="130629"/>
                  <a:pt x="2721429" y="0"/>
                  <a:pt x="2721429" y="0"/>
                </a:cubicBezTo>
                <a:lnTo>
                  <a:pt x="2721429" y="0"/>
                </a:lnTo>
              </a:path>
            </a:pathLst>
          </a:custGeom>
          <a:noFill/>
          <a:ln w="28575">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725">
              <a:latin typeface="Calibri" panose="020F0502020204030204" pitchFamily="34" charset="0"/>
              <a:cs typeface="Calibri" panose="020F0502020204030204" pitchFamily="34" charset="0"/>
            </a:endParaRPr>
          </a:p>
        </p:txBody>
      </p:sp>
      <p:cxnSp>
        <p:nvCxnSpPr>
          <p:cNvPr id="15" name="Straight Arrow Connector 14"/>
          <p:cNvCxnSpPr/>
          <p:nvPr/>
        </p:nvCxnSpPr>
        <p:spPr>
          <a:xfrm rot="16200000" flipH="1">
            <a:off x="3292211" y="4063736"/>
            <a:ext cx="357717" cy="265112"/>
          </a:xfrm>
          <a:prstGeom prst="straightConnector1">
            <a:avLst/>
          </a:prstGeom>
          <a:ln>
            <a:solidFill>
              <a:schemeClr val="accent3"/>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854326" y="4614334"/>
            <a:ext cx="174625" cy="230717"/>
          </a:xfrm>
          <a:prstGeom prst="straightConnector1">
            <a:avLst/>
          </a:prstGeom>
          <a:ln>
            <a:solidFill>
              <a:schemeClr val="accent3"/>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281238" y="4965701"/>
            <a:ext cx="469900" cy="480484"/>
          </a:xfrm>
          <a:prstGeom prst="straightConnector1">
            <a:avLst/>
          </a:prstGeom>
          <a:ln>
            <a:solidFill>
              <a:schemeClr val="accent3"/>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3409157" y="3609182"/>
            <a:ext cx="889000" cy="376237"/>
          </a:xfrm>
          <a:prstGeom prst="straightConnector1">
            <a:avLst/>
          </a:prstGeom>
          <a:ln>
            <a:solidFill>
              <a:schemeClr val="accent3"/>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pic>
        <p:nvPicPr>
          <p:cNvPr id="19" name="Picture 57"/>
          <p:cNvPicPr>
            <a:picLocks noChangeAspect="1" noChangeArrowheads="1"/>
          </p:cNvPicPr>
          <p:nvPr/>
        </p:nvPicPr>
        <p:blipFill>
          <a:blip r:embed="rId3" cstate="print">
            <a:duotone>
              <a:prstClr val="black"/>
              <a:srgbClr val="7030A0">
                <a:tint val="45000"/>
                <a:satMod val="400000"/>
              </a:srgbClr>
            </a:duotone>
            <a:lum bright="40000"/>
          </a:blip>
          <a:srcRect/>
          <a:stretch>
            <a:fillRect/>
          </a:stretch>
        </p:blipFill>
        <p:spPr bwMode="auto">
          <a:xfrm>
            <a:off x="3154000" y="3647766"/>
            <a:ext cx="215333" cy="287111"/>
          </a:xfrm>
          <a:prstGeom prst="rect">
            <a:avLst/>
          </a:prstGeom>
          <a:noFill/>
          <a:ln w="28575">
            <a:solidFill>
              <a:schemeClr val="bg1"/>
            </a:solidFill>
            <a:miter lim="800000"/>
            <a:headEnd/>
            <a:tailEnd/>
          </a:ln>
          <a:effectLst/>
        </p:spPr>
      </p:pic>
      <p:pic>
        <p:nvPicPr>
          <p:cNvPr id="20" name="Picture 57"/>
          <p:cNvPicPr>
            <a:picLocks noChangeAspect="1" noChangeArrowheads="1"/>
          </p:cNvPicPr>
          <p:nvPr/>
        </p:nvPicPr>
        <p:blipFill>
          <a:blip r:embed="rId3" cstate="print">
            <a:duotone>
              <a:prstClr val="black"/>
              <a:srgbClr val="7030A0">
                <a:tint val="45000"/>
                <a:satMod val="400000"/>
              </a:srgbClr>
            </a:duotone>
            <a:lum bright="40000"/>
          </a:blip>
          <a:srcRect/>
          <a:stretch>
            <a:fillRect/>
          </a:stretch>
        </p:blipFill>
        <p:spPr bwMode="auto">
          <a:xfrm>
            <a:off x="2090923" y="4425807"/>
            <a:ext cx="215333" cy="287111"/>
          </a:xfrm>
          <a:prstGeom prst="rect">
            <a:avLst/>
          </a:prstGeom>
          <a:noFill/>
          <a:ln w="28575">
            <a:solidFill>
              <a:schemeClr val="bg1"/>
            </a:solidFill>
            <a:miter lim="800000"/>
            <a:headEnd/>
            <a:tailEnd/>
          </a:ln>
          <a:effectLst/>
        </p:spPr>
      </p:pic>
      <p:pic>
        <p:nvPicPr>
          <p:cNvPr id="21" name="Picture 57"/>
          <p:cNvPicPr>
            <a:picLocks noChangeAspect="1" noChangeArrowheads="1"/>
          </p:cNvPicPr>
          <p:nvPr/>
        </p:nvPicPr>
        <p:blipFill>
          <a:blip r:embed="rId3" cstate="print">
            <a:duotone>
              <a:prstClr val="black"/>
              <a:srgbClr val="7030A0">
                <a:tint val="45000"/>
                <a:satMod val="400000"/>
              </a:srgbClr>
            </a:duotone>
            <a:lum bright="40000"/>
          </a:blip>
          <a:srcRect/>
          <a:stretch>
            <a:fillRect/>
          </a:stretch>
        </p:blipFill>
        <p:spPr bwMode="auto">
          <a:xfrm>
            <a:off x="2662423" y="4218979"/>
            <a:ext cx="215333" cy="287111"/>
          </a:xfrm>
          <a:prstGeom prst="rect">
            <a:avLst/>
          </a:prstGeom>
          <a:noFill/>
          <a:ln w="28575">
            <a:solidFill>
              <a:schemeClr val="bg1"/>
            </a:solidFill>
            <a:miter lim="800000"/>
            <a:headEnd/>
            <a:tailEnd/>
          </a:ln>
          <a:effectLst/>
        </p:spPr>
      </p:pic>
      <p:pic>
        <p:nvPicPr>
          <p:cNvPr id="22" name="Picture 57"/>
          <p:cNvPicPr>
            <a:picLocks noChangeAspect="1" noChangeArrowheads="1"/>
          </p:cNvPicPr>
          <p:nvPr/>
        </p:nvPicPr>
        <p:blipFill>
          <a:blip r:embed="rId3" cstate="print">
            <a:duotone>
              <a:prstClr val="black"/>
              <a:srgbClr val="7030A0">
                <a:tint val="45000"/>
                <a:satMod val="400000"/>
              </a:srgbClr>
            </a:duotone>
            <a:lum bright="40000"/>
          </a:blip>
          <a:srcRect/>
          <a:stretch>
            <a:fillRect/>
          </a:stretch>
        </p:blipFill>
        <p:spPr bwMode="auto">
          <a:xfrm>
            <a:off x="3453929" y="2992331"/>
            <a:ext cx="215333" cy="287111"/>
          </a:xfrm>
          <a:prstGeom prst="rect">
            <a:avLst/>
          </a:prstGeom>
          <a:noFill/>
          <a:ln w="28575">
            <a:solidFill>
              <a:schemeClr val="bg1"/>
            </a:solidFill>
            <a:miter lim="800000"/>
            <a:headEnd/>
            <a:tailEnd/>
          </a:ln>
          <a:effectLst/>
        </p:spPr>
      </p:pic>
      <p:sp>
        <p:nvSpPr>
          <p:cNvPr id="20502" name="Rectangle 24"/>
          <p:cNvSpPr>
            <a:spLocks noChangeArrowheads="1"/>
          </p:cNvSpPr>
          <p:nvPr/>
        </p:nvSpPr>
        <p:spPr bwMode="auto">
          <a:xfrm>
            <a:off x="1349376" y="6263218"/>
            <a:ext cx="6308725" cy="369332"/>
          </a:xfrm>
          <a:prstGeom prst="rect">
            <a:avLst/>
          </a:prstGeom>
          <a:noFill/>
          <a:ln w="9525">
            <a:noFill/>
            <a:miter lim="800000"/>
            <a:headEnd/>
            <a:tailEnd/>
          </a:ln>
        </p:spPr>
        <p:txBody>
          <a:bodyPr>
            <a:spAutoFit/>
          </a:bodyPr>
          <a:lstStyle/>
          <a:p>
            <a:r>
              <a:rPr lang="en-US" altLang="en-US" sz="600">
                <a:solidFill>
                  <a:schemeClr val="tx1"/>
                </a:solidFill>
                <a:latin typeface="Calibri" pitchFamily="34" charset="0"/>
                <a:ea typeface="MS PGothic" pitchFamily="34" charset="-128"/>
                <a:cs typeface="Calibri" pitchFamily="34" charset="0"/>
              </a:rPr>
              <a:t>Sources:	1. Martec’s Law - http://chiefmartec.com/2013/06/martecs-law-technology-changes-exponentially-organizations-change-logarithmically/  </a:t>
            </a:r>
          </a:p>
          <a:p>
            <a:r>
              <a:rPr lang="en-US" altLang="en-US" sz="600">
                <a:solidFill>
                  <a:schemeClr val="tx1"/>
                </a:solidFill>
                <a:latin typeface="Calibri" pitchFamily="34" charset="0"/>
                <a:ea typeface="MS PGothic" pitchFamily="34" charset="-128"/>
                <a:cs typeface="Calibri" pitchFamily="34" charset="0"/>
              </a:rPr>
              <a:t>	2. IBV Millennial survey: How do you prefer to obtain network-related knowledge and skills? (Millennials n=1,153, Gen X n=353, Baby Boomers n=278)</a:t>
            </a:r>
          </a:p>
          <a:p>
            <a:endParaRPr lang="en-US" altLang="en-US" sz="600">
              <a:solidFill>
                <a:schemeClr val="tx1"/>
              </a:solidFill>
              <a:latin typeface="Calibri" pitchFamily="34" charset="0"/>
              <a:ea typeface="MS PGothic" pitchFamily="34" charset="-128"/>
              <a:cs typeface="Calibri" pitchFamily="34" charset="0"/>
            </a:endParaRPr>
          </a:p>
        </p:txBody>
      </p:sp>
      <p:sp>
        <p:nvSpPr>
          <p:cNvPr id="153622" name="TextBox 25"/>
          <p:cNvSpPr txBox="1">
            <a:spLocks noChangeArrowheads="1"/>
          </p:cNvSpPr>
          <p:nvPr/>
        </p:nvSpPr>
        <p:spPr bwMode="auto">
          <a:xfrm>
            <a:off x="5257800" y="5126567"/>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ts val="675"/>
              </a:spcBef>
              <a:defRPr/>
            </a:pPr>
            <a:r>
              <a:rPr lang="en-US" altLang="en-US" sz="1050" b="1">
                <a:solidFill>
                  <a:schemeClr val="accent2"/>
                </a:solidFill>
                <a:latin typeface="Calibri" panose="020F0502020204030204" pitchFamily="34" charset="0"/>
                <a:cs typeface="Calibri" panose="020F0502020204030204" pitchFamily="34" charset="0"/>
              </a:rPr>
              <a:t>Baby Boomers want SPEED</a:t>
            </a:r>
          </a:p>
        </p:txBody>
      </p:sp>
      <p:sp>
        <p:nvSpPr>
          <p:cNvPr id="27" name="TextBox 26"/>
          <p:cNvSpPr txBox="1"/>
          <p:nvPr/>
        </p:nvSpPr>
        <p:spPr>
          <a:xfrm>
            <a:off x="5840414" y="3869267"/>
            <a:ext cx="1476375" cy="457200"/>
          </a:xfrm>
          <a:prstGeom prst="rect">
            <a:avLst/>
          </a:prstGeom>
          <a:noFill/>
        </p:spPr>
        <p:txBody>
          <a:bodyPr lIns="0" tIns="0" rIns="0" bIns="0">
            <a:normAutofit/>
          </a:bodyPr>
          <a:lstStyle/>
          <a:p>
            <a:pPr algn="ctr">
              <a:spcBef>
                <a:spcPts val="675"/>
              </a:spcBef>
              <a:defRPr/>
            </a:pPr>
            <a:r>
              <a:rPr lang="en-US" sz="1200" b="1">
                <a:solidFill>
                  <a:schemeClr val="accent1"/>
                </a:solidFill>
                <a:latin typeface="Calibri" panose="020F0502020204030204" pitchFamily="34" charset="0"/>
                <a:cs typeface="Calibri" panose="020F0502020204030204" pitchFamily="34" charset="0"/>
              </a:rPr>
              <a:t>Generation X wants great SERVICE</a:t>
            </a:r>
          </a:p>
        </p:txBody>
      </p:sp>
      <p:sp>
        <p:nvSpPr>
          <p:cNvPr id="153624" name="TextBox 27"/>
          <p:cNvSpPr txBox="1">
            <a:spLocks noChangeArrowheads="1"/>
          </p:cNvSpPr>
          <p:nvPr/>
        </p:nvSpPr>
        <p:spPr bwMode="auto">
          <a:xfrm>
            <a:off x="6272213" y="2658533"/>
            <a:ext cx="1612900" cy="59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spcBef>
                <a:spcPts val="675"/>
              </a:spcBef>
              <a:defRPr/>
            </a:pPr>
            <a:r>
              <a:rPr lang="en-US" altLang="en-US" sz="1725" b="1">
                <a:solidFill>
                  <a:srgbClr val="000090"/>
                </a:solidFill>
                <a:latin typeface="Calibri" panose="020F0502020204030204" pitchFamily="34" charset="0"/>
                <a:cs typeface="Calibri" panose="020F0502020204030204" pitchFamily="34" charset="0"/>
              </a:rPr>
              <a:t>Millennials want CONVENIENCE</a:t>
            </a:r>
          </a:p>
        </p:txBody>
      </p:sp>
      <p:pic>
        <p:nvPicPr>
          <p:cNvPr id="2051" name="Picture 3" descr="C:\Users\Administrator\AppData\Local\Microsoft\Windows\Temporary Internet Files\Content.IE5\RFOVGVYZ\the-millennials_lowres[1].jpg"/>
          <p:cNvPicPr>
            <a:picLocks noChangeAspect="1" noChangeArrowheads="1"/>
          </p:cNvPicPr>
          <p:nvPr/>
        </p:nvPicPr>
        <p:blipFill>
          <a:blip r:embed="rId4" cstate="print"/>
          <a:srcRect/>
          <a:stretch>
            <a:fillRect/>
          </a:stretch>
        </p:blipFill>
        <p:spPr bwMode="auto">
          <a:xfrm>
            <a:off x="6804248" y="4485118"/>
            <a:ext cx="1461792" cy="1411959"/>
          </a:xfrm>
          <a:prstGeom prst="rect">
            <a:avLst/>
          </a:prstGeom>
          <a:noFill/>
        </p:spPr>
      </p:pic>
    </p:spTree>
    <p:extLst>
      <p:ext uri="{BB962C8B-B14F-4D97-AF65-F5344CB8AC3E}">
        <p14:creationId xmlns:p14="http://schemas.microsoft.com/office/powerpoint/2010/main" val="2142509916"/>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dobeStock_36301030.jpeg"/>
          <p:cNvPicPr>
            <a:picLocks noGrp="1" noChangeAspect="1"/>
          </p:cNvPicPr>
          <p:nvPr>
            <p:ph idx="1"/>
          </p:nvPr>
        </p:nvPicPr>
        <p:blipFill>
          <a:blip r:embed="rId3" cstate="print">
            <a:extLst>
              <a:ext uri="{28A0092B-C50C-407E-A947-70E740481C1C}">
                <a14:useLocalDpi xmlns:a14="http://schemas.microsoft.com/office/drawing/2010/main"/>
              </a:ext>
            </a:extLst>
          </a:blip>
          <a:srcRect/>
          <a:stretch>
            <a:fillRect/>
          </a:stretch>
        </p:blipFill>
        <p:spPr>
          <a:xfrm>
            <a:off x="107504" y="-891480"/>
            <a:ext cx="8578707" cy="4525963"/>
          </a:xfrm>
        </p:spPr>
      </p:pic>
      <p:sp>
        <p:nvSpPr>
          <p:cNvPr id="3" name="TextBox 2"/>
          <p:cNvSpPr txBox="1"/>
          <p:nvPr/>
        </p:nvSpPr>
        <p:spPr>
          <a:xfrm>
            <a:off x="1478561" y="5086837"/>
            <a:ext cx="6048672" cy="400110"/>
          </a:xfrm>
          <a:prstGeom prst="rect">
            <a:avLst/>
          </a:prstGeom>
          <a:noFill/>
        </p:spPr>
        <p:txBody>
          <a:bodyPr wrap="square" rtlCol="0">
            <a:spAutoFit/>
          </a:bodyPr>
          <a:lstStyle/>
          <a:p>
            <a:pPr algn="ctr"/>
            <a:endParaRPr lang="en-US" sz="2000" dirty="0">
              <a:solidFill>
                <a:schemeClr val="tx1">
                  <a:lumMod val="50000"/>
                  <a:lumOff val="50000"/>
                </a:schemeClr>
              </a:solidFill>
            </a:endParaRPr>
          </a:p>
        </p:txBody>
      </p:sp>
    </p:spTree>
    <p:extLst>
      <p:ext uri="{BB962C8B-B14F-4D97-AF65-F5344CB8AC3E}">
        <p14:creationId xmlns:p14="http://schemas.microsoft.com/office/powerpoint/2010/main" val="3881677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dobeStock_36301030.jpeg"/>
          <p:cNvPicPr>
            <a:picLocks noGrp="1" noChangeAspect="1"/>
          </p:cNvPicPr>
          <p:nvPr>
            <p:ph idx="1"/>
          </p:nvPr>
        </p:nvPicPr>
        <p:blipFill>
          <a:blip r:embed="rId3" cstate="print">
            <a:extLst>
              <a:ext uri="{28A0092B-C50C-407E-A947-70E740481C1C}">
                <a14:useLocalDpi xmlns:a14="http://schemas.microsoft.com/office/drawing/2010/main"/>
              </a:ext>
            </a:extLst>
          </a:blip>
          <a:srcRect/>
          <a:stretch>
            <a:fillRect/>
          </a:stretch>
        </p:blipFill>
        <p:spPr>
          <a:xfrm>
            <a:off x="107504" y="-891480"/>
            <a:ext cx="8578707" cy="4525963"/>
          </a:xfrm>
        </p:spPr>
      </p:pic>
      <p:sp>
        <p:nvSpPr>
          <p:cNvPr id="3" name="TextBox 2"/>
          <p:cNvSpPr txBox="1"/>
          <p:nvPr/>
        </p:nvSpPr>
        <p:spPr>
          <a:xfrm>
            <a:off x="1478561" y="5086837"/>
            <a:ext cx="6048672" cy="400110"/>
          </a:xfrm>
          <a:prstGeom prst="rect">
            <a:avLst/>
          </a:prstGeom>
          <a:noFill/>
        </p:spPr>
        <p:txBody>
          <a:bodyPr wrap="square" rtlCol="0">
            <a:spAutoFit/>
          </a:bodyPr>
          <a:lstStyle/>
          <a:p>
            <a:pPr algn="ctr"/>
            <a:endParaRPr lang="en-US" sz="2000" dirty="0">
              <a:solidFill>
                <a:schemeClr val="tx1">
                  <a:lumMod val="50000"/>
                  <a:lumOff val="50000"/>
                </a:schemeClr>
              </a:solidFill>
            </a:endParaRPr>
          </a:p>
        </p:txBody>
      </p:sp>
      <p:sp>
        <p:nvSpPr>
          <p:cNvPr id="2" name="Rectangle 1"/>
          <p:cNvSpPr/>
          <p:nvPr/>
        </p:nvSpPr>
        <p:spPr>
          <a:xfrm>
            <a:off x="539552" y="3501008"/>
            <a:ext cx="7920880" cy="1384995"/>
          </a:xfrm>
          <a:prstGeom prst="rect">
            <a:avLst/>
          </a:prstGeom>
        </p:spPr>
        <p:txBody>
          <a:bodyPr wrap="square">
            <a:spAutoFit/>
          </a:bodyPr>
          <a:lstStyle/>
          <a:p>
            <a:pPr algn="ctr"/>
            <a:r>
              <a:rPr lang="en-US" sz="2800" dirty="0" err="1" smtClean="0">
                <a:solidFill>
                  <a:schemeClr val="tx1">
                    <a:lumMod val="50000"/>
                    <a:lumOff val="50000"/>
                  </a:schemeClr>
                </a:solidFill>
              </a:rPr>
              <a:t>Ametros</a:t>
            </a:r>
            <a:r>
              <a:rPr lang="en-US" sz="2800" dirty="0" smtClean="0">
                <a:solidFill>
                  <a:schemeClr val="tx1">
                    <a:lumMod val="50000"/>
                    <a:lumOff val="50000"/>
                  </a:schemeClr>
                </a:solidFill>
              </a:rPr>
              <a:t> Learning improves student proficiency in communication through experiential or simulation-based pedagogy</a:t>
            </a:r>
            <a:endParaRPr lang="en-US" sz="2800" dirty="0">
              <a:solidFill>
                <a:schemeClr val="tx1">
                  <a:lumMod val="50000"/>
                  <a:lumOff val="50000"/>
                </a:schemeClr>
              </a:solidFill>
            </a:endParaRPr>
          </a:p>
        </p:txBody>
      </p:sp>
    </p:spTree>
    <p:extLst>
      <p:ext uri="{BB962C8B-B14F-4D97-AF65-F5344CB8AC3E}">
        <p14:creationId xmlns:p14="http://schemas.microsoft.com/office/powerpoint/2010/main" val="123569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a:ext>
            </a:extLst>
          </a:blip>
          <a:stretch>
            <a:fillRect/>
          </a:stretch>
        </p:blipFill>
        <p:spPr>
          <a:xfrm>
            <a:off x="35496" y="1"/>
            <a:ext cx="5460802" cy="1700808"/>
          </a:xfr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0528" y="2183937"/>
            <a:ext cx="6398182" cy="151216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635896" y="3240088"/>
            <a:ext cx="5071236" cy="154316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16602" y="4653136"/>
            <a:ext cx="6687840" cy="208995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427984" y="824844"/>
            <a:ext cx="4476458" cy="1590401"/>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5496" y="3666844"/>
            <a:ext cx="3674602" cy="1055232"/>
          </a:xfrm>
          <a:prstGeom prst="rect">
            <a:avLst/>
          </a:prstGeom>
        </p:spPr>
      </p:pic>
      <p:pic>
        <p:nvPicPr>
          <p:cNvPr id="2" name="Picture 1"/>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56592" y="4722076"/>
            <a:ext cx="5539927" cy="1625848"/>
          </a:xfrm>
          <a:prstGeom prst="rect">
            <a:avLst/>
          </a:prstGeom>
        </p:spPr>
      </p:pic>
    </p:spTree>
    <p:extLst>
      <p:ext uri="{BB962C8B-B14F-4D97-AF65-F5344CB8AC3E}">
        <p14:creationId xmlns:p14="http://schemas.microsoft.com/office/powerpoint/2010/main" val="193726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heory-practice-lg.jpg"/>
          <p:cNvPicPr>
            <a:picLocks noGrp="1" noChangeAspect="1"/>
          </p:cNvPicPr>
          <p:nvPr>
            <p:ph idx="1"/>
          </p:nvPr>
        </p:nvPicPr>
        <p:blipFill>
          <a:blip r:embed="rId2">
            <a:extLst>
              <a:ext uri="{28A0092B-C50C-407E-A947-70E740481C1C}">
                <a14:useLocalDpi xmlns:a14="http://schemas.microsoft.com/office/drawing/2010/main" val="0"/>
              </a:ext>
            </a:extLst>
          </a:blip>
          <a:srcRect t="4990" b="4990"/>
          <a:stretch>
            <a:fillRect/>
          </a:stretch>
        </p:blipFill>
        <p:spPr>
          <a:xfrm>
            <a:off x="628650" y="980728"/>
            <a:ext cx="7886700" cy="5196235"/>
          </a:xfrm>
        </p:spPr>
      </p:pic>
    </p:spTree>
    <p:extLst>
      <p:ext uri="{BB962C8B-B14F-4D97-AF65-F5344CB8AC3E}">
        <p14:creationId xmlns:p14="http://schemas.microsoft.com/office/powerpoint/2010/main" val="130042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sz="half" idx="1"/>
          </p:nvPr>
        </p:nvSpPr>
        <p:spPr>
          <a:xfrm>
            <a:off x="628650" y="1825625"/>
            <a:ext cx="2935238" cy="4351338"/>
          </a:xfrm>
        </p:spPr>
        <p:txBody>
          <a:bodyPr>
            <a:normAutofit/>
          </a:bodyPr>
          <a:lstStyle/>
          <a:p>
            <a:pPr marL="0" indent="0">
              <a:buNone/>
            </a:pPr>
            <a:endParaRPr lang="en-US" sz="1900" dirty="0" smtClean="0"/>
          </a:p>
          <a:p>
            <a:pPr marL="0" indent="0">
              <a:buNone/>
            </a:pPr>
            <a:r>
              <a:rPr lang="en-US" dirty="0" smtClean="0"/>
              <a:t> </a:t>
            </a:r>
            <a:endParaRPr lang="en-CA" dirty="0"/>
          </a:p>
        </p:txBody>
      </p:sp>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359024" y="908720"/>
            <a:ext cx="8784976" cy="5688632"/>
          </a:xfrm>
        </p:spPr>
      </p:pic>
    </p:spTree>
    <p:extLst>
      <p:ext uri="{BB962C8B-B14F-4D97-AF65-F5344CB8AC3E}">
        <p14:creationId xmlns:p14="http://schemas.microsoft.com/office/powerpoint/2010/main" val="1337366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4400" dirty="0"/>
          </a:p>
        </p:txBody>
      </p:sp>
      <p:sp>
        <p:nvSpPr>
          <p:cNvPr id="3" name="Content Placeholder 2"/>
          <p:cNvSpPr>
            <a:spLocks noGrp="1"/>
          </p:cNvSpPr>
          <p:nvPr>
            <p:ph sz="half" idx="1"/>
          </p:nvPr>
        </p:nvSpPr>
        <p:spPr>
          <a:xfrm>
            <a:off x="628650" y="1825625"/>
            <a:ext cx="3518379" cy="4351338"/>
          </a:xfrm>
        </p:spPr>
        <p:txBody>
          <a:bodyPr>
            <a:normAutofit/>
          </a:bodyPr>
          <a:lstStyle/>
          <a:p>
            <a:endParaRPr lang="en-US" dirty="0"/>
          </a:p>
          <a:p>
            <a:endParaRPr lang="en-US" dirty="0" smtClean="0"/>
          </a:p>
          <a:p>
            <a:endParaRPr lang="en-US" dirty="0" smtClean="0"/>
          </a:p>
          <a:p>
            <a:endParaRPr lang="en-US" dirty="0" smtClean="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395536" y="476672"/>
            <a:ext cx="8136904" cy="6264695"/>
          </a:xfrm>
        </p:spPr>
      </p:pic>
    </p:spTree>
    <p:extLst>
      <p:ext uri="{BB962C8B-B14F-4D97-AF65-F5344CB8AC3E}">
        <p14:creationId xmlns:p14="http://schemas.microsoft.com/office/powerpoint/2010/main" val="159580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4593</TotalTime>
  <Words>325</Words>
  <Application>Microsoft Macintosh PowerPoint</Application>
  <PresentationFormat>On-screen Show (4:3)</PresentationFormat>
  <Paragraphs>53</Paragraphs>
  <Slides>15</Slides>
  <Notes>8</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Three strategies that are driving a fundamental transformation in Higher Education.  </vt:lpstr>
      <vt:lpstr>The demand is for deeper, richer experiences across the board</vt:lpstr>
      <vt:lpstr>PowerPoint Presentation</vt:lpstr>
      <vt:lpstr>PowerPoint Presentation</vt:lpstr>
      <vt:lpstr>PowerPoint Presentation</vt:lpstr>
      <vt:lpstr>PowerPoint Presentation</vt:lpstr>
      <vt:lpstr>PowerPoint Presentation</vt:lpstr>
      <vt:lpstr>PowerPoint Presentation</vt:lpstr>
      <vt:lpstr>How It Works….</vt:lpstr>
      <vt:lpstr>The Benefits for Instructors</vt:lpstr>
      <vt:lpstr>The Benefits for the Institution</vt:lpstr>
      <vt:lpstr>The Benefits for Students</vt:lpstr>
      <vt:lpstr>Student Feedback</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UnitiedWizards.com</dc:title>
  <dc:creator>Vigen Nazarian</dc:creator>
  <cp:lastModifiedBy>Cathy Pillar</cp:lastModifiedBy>
  <cp:revision>252</cp:revision>
  <cp:lastPrinted>2017-02-16T17:41:54Z</cp:lastPrinted>
  <dcterms:created xsi:type="dcterms:W3CDTF">2015-08-06T16:09:15Z</dcterms:created>
  <dcterms:modified xsi:type="dcterms:W3CDTF">2017-04-21T18:06:39Z</dcterms:modified>
</cp:coreProperties>
</file>